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5446C7-C434-44EE-854E-20FC1FFD2191}"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F9E25-F230-4F10-99A7-A17EEA443C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446C7-C434-44EE-854E-20FC1FFD2191}"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F9E25-F230-4F10-99A7-A17EEA443C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446C7-C434-44EE-854E-20FC1FFD2191}"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F9E25-F230-4F10-99A7-A17EEA443C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446C7-C434-44EE-854E-20FC1FFD2191}"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F9E25-F230-4F10-99A7-A17EEA443C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5446C7-C434-44EE-854E-20FC1FFD2191}"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F9E25-F230-4F10-99A7-A17EEA443C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5446C7-C434-44EE-854E-20FC1FFD2191}"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F9E25-F230-4F10-99A7-A17EEA443C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5446C7-C434-44EE-854E-20FC1FFD2191}" type="datetimeFigureOut">
              <a:rPr lang="en-US" smtClean="0"/>
              <a:pPr/>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F9E25-F230-4F10-99A7-A17EEA443C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5446C7-C434-44EE-854E-20FC1FFD2191}"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F9E25-F230-4F10-99A7-A17EEA443C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446C7-C434-44EE-854E-20FC1FFD2191}" type="datetimeFigureOut">
              <a:rPr lang="en-US" smtClean="0"/>
              <a:pPr/>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F9E25-F230-4F10-99A7-A17EEA443C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446C7-C434-44EE-854E-20FC1FFD2191}"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F9E25-F230-4F10-99A7-A17EEA443C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446C7-C434-44EE-854E-20FC1FFD2191}"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F9E25-F230-4F10-99A7-A17EEA443C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446C7-C434-44EE-854E-20FC1FFD2191}" type="datetimeFigureOut">
              <a:rPr lang="en-US" smtClean="0"/>
              <a:pPr/>
              <a:t>10/20/2014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F9E25-F230-4F10-99A7-A17EEA443C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MelR3ZwEpJA&amp;feature=related"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rCpZYlPqn6E"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Mqn3_F7vLfI&amp;feature=related"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Eba0iPVTgXE"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667000" y="381000"/>
            <a:ext cx="4262438" cy="823913"/>
          </a:xfrm>
          <a:prstGeom prst="rect">
            <a:avLst/>
          </a:prstGeom>
          <a:noFill/>
          <a:ln w="9525">
            <a:noFill/>
            <a:miter lim="800000"/>
            <a:headEnd/>
            <a:tailEnd/>
          </a:ln>
        </p:spPr>
        <p:txBody>
          <a:bodyPr wrap="none">
            <a:spAutoFit/>
          </a:bodyPr>
          <a:lstStyle/>
          <a:p>
            <a:r>
              <a:rPr lang="en-US" sz="4800" dirty="0"/>
              <a:t>Coastal Geology</a:t>
            </a:r>
          </a:p>
        </p:txBody>
      </p:sp>
      <p:pic>
        <p:nvPicPr>
          <p:cNvPr id="5" name="Picture 4"/>
          <p:cNvPicPr>
            <a:picLocks noChangeAspect="1" noChangeArrowheads="1"/>
          </p:cNvPicPr>
          <p:nvPr/>
        </p:nvPicPr>
        <p:blipFill>
          <a:blip r:embed="rId2" cstate="print"/>
          <a:srcRect/>
          <a:stretch>
            <a:fillRect/>
          </a:stretch>
        </p:blipFill>
        <p:spPr bwMode="auto">
          <a:xfrm>
            <a:off x="0" y="1965325"/>
            <a:ext cx="9144000" cy="4816475"/>
          </a:xfrm>
          <a:prstGeom prst="rect">
            <a:avLst/>
          </a:prstGeom>
          <a:noFill/>
          <a:ln w="9525">
            <a:noFill/>
            <a:miter lim="800000"/>
            <a:headEnd/>
            <a:tailEnd/>
          </a:ln>
        </p:spPr>
      </p:pic>
      <p:sp>
        <p:nvSpPr>
          <p:cNvPr id="6" name="Text Box 5"/>
          <p:cNvSpPr txBox="1">
            <a:spLocks noChangeArrowheads="1"/>
          </p:cNvSpPr>
          <p:nvPr/>
        </p:nvSpPr>
        <p:spPr bwMode="auto">
          <a:xfrm>
            <a:off x="304800" y="1219200"/>
            <a:ext cx="3792538" cy="523875"/>
          </a:xfrm>
          <a:prstGeom prst="rect">
            <a:avLst/>
          </a:prstGeom>
          <a:noFill/>
          <a:ln w="9525">
            <a:noFill/>
            <a:miter lim="800000"/>
            <a:headEnd/>
            <a:tailEnd/>
          </a:ln>
        </p:spPr>
        <p:txBody>
          <a:bodyPr wrap="none">
            <a:spAutoFit/>
          </a:bodyPr>
          <a:lstStyle/>
          <a:p>
            <a:r>
              <a:rPr lang="en-US" sz="2800" dirty="0" err="1"/>
              <a:t>Erosional</a:t>
            </a:r>
            <a:r>
              <a:rPr lang="en-US" sz="2800" dirty="0"/>
              <a:t> </a:t>
            </a:r>
            <a:r>
              <a:rPr lang="en-US" sz="2800" dirty="0">
                <a:hlinkClick r:id="rId3"/>
              </a:rPr>
              <a:t>Shore </a:t>
            </a:r>
            <a:r>
              <a:rPr lang="en-US" sz="2800" dirty="0"/>
              <a:t>Features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136525" y="4537075"/>
            <a:ext cx="8837613" cy="822325"/>
          </a:xfrm>
          <a:prstGeom prst="rect">
            <a:avLst/>
          </a:prstGeom>
          <a:noFill/>
          <a:ln w="9525">
            <a:noFill/>
            <a:miter lim="800000"/>
            <a:headEnd/>
            <a:tailEnd/>
          </a:ln>
        </p:spPr>
        <p:txBody>
          <a:bodyPr wrap="none">
            <a:spAutoFit/>
          </a:bodyPr>
          <a:lstStyle/>
          <a:p>
            <a:r>
              <a:rPr lang="en-US"/>
              <a:t>New marsh is formed as overwash (flooding) carries sediment into the </a:t>
            </a:r>
          </a:p>
          <a:p>
            <a:r>
              <a:rPr lang="en-US"/>
              <a:t>lagoon.</a:t>
            </a:r>
          </a:p>
        </p:txBody>
      </p:sp>
      <p:sp>
        <p:nvSpPr>
          <p:cNvPr id="38916" name="Text Box 4"/>
          <p:cNvSpPr txBox="1">
            <a:spLocks noChangeArrowheads="1"/>
          </p:cNvSpPr>
          <p:nvPr/>
        </p:nvSpPr>
        <p:spPr bwMode="auto">
          <a:xfrm>
            <a:off x="136525" y="5603875"/>
            <a:ext cx="8358188" cy="822325"/>
          </a:xfrm>
          <a:prstGeom prst="rect">
            <a:avLst/>
          </a:prstGeom>
          <a:noFill/>
          <a:ln w="9525">
            <a:noFill/>
            <a:miter lim="800000"/>
            <a:headEnd/>
            <a:tailEnd/>
          </a:ln>
        </p:spPr>
        <p:txBody>
          <a:bodyPr wrap="none">
            <a:spAutoFit/>
          </a:bodyPr>
          <a:lstStyle/>
          <a:p>
            <a:r>
              <a:rPr lang="en-US"/>
              <a:t>Because of a gradual rise in sea level, barrier islands are migrating </a:t>
            </a:r>
          </a:p>
          <a:p>
            <a:r>
              <a:rPr lang="en-US"/>
              <a:t>landward.</a:t>
            </a:r>
          </a:p>
        </p:txBody>
      </p:sp>
      <p:pic>
        <p:nvPicPr>
          <p:cNvPr id="67588" name="Picture 5" descr="Migration of barrier island JPG"/>
          <p:cNvPicPr>
            <a:picLocks noChangeAspect="1" noChangeArrowheads="1"/>
          </p:cNvPicPr>
          <p:nvPr/>
        </p:nvPicPr>
        <p:blipFill>
          <a:blip r:embed="rId2" cstate="print"/>
          <a:srcRect/>
          <a:stretch>
            <a:fillRect/>
          </a:stretch>
        </p:blipFill>
        <p:spPr bwMode="auto">
          <a:xfrm>
            <a:off x="20638" y="209550"/>
            <a:ext cx="9066212" cy="4067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0-#ppt_w/2"/>
                                          </p:val>
                                        </p:tav>
                                        <p:tav tm="100000">
                                          <p:val>
                                            <p:strVal val="#ppt_x"/>
                                          </p:val>
                                        </p:tav>
                                      </p:tavLst>
                                    </p:anim>
                                    <p:anim calcmode="lin" valueType="num">
                                      <p:cBhvr additive="base">
                                        <p:cTn id="8" dur="500" fill="hold"/>
                                        <p:tgtEl>
                                          <p:spTgt spid="389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6"/>
                                        </p:tgtEl>
                                        <p:attrNameLst>
                                          <p:attrName>style.visibility</p:attrName>
                                        </p:attrNameLst>
                                      </p:cBhvr>
                                      <p:to>
                                        <p:strVal val="visible"/>
                                      </p:to>
                                    </p:set>
                                    <p:anim calcmode="lin" valueType="num">
                                      <p:cBhvr additive="base">
                                        <p:cTn id="13" dur="500" fill="hold"/>
                                        <p:tgtEl>
                                          <p:spTgt spid="38916"/>
                                        </p:tgtEl>
                                        <p:attrNameLst>
                                          <p:attrName>ppt_x</p:attrName>
                                        </p:attrNameLst>
                                      </p:cBhvr>
                                      <p:tavLst>
                                        <p:tav tm="0">
                                          <p:val>
                                            <p:strVal val="0-#ppt_w/2"/>
                                          </p:val>
                                        </p:tav>
                                        <p:tav tm="100000">
                                          <p:val>
                                            <p:strVal val="#ppt_x"/>
                                          </p:val>
                                        </p:tav>
                                      </p:tavLst>
                                    </p:anim>
                                    <p:anim calcmode="lin" valueType="num">
                                      <p:cBhvr additive="base">
                                        <p:cTn id="14"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P spid="3891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04800" y="304800"/>
            <a:ext cx="3246438" cy="457200"/>
          </a:xfrm>
          <a:prstGeom prst="rect">
            <a:avLst/>
          </a:prstGeom>
          <a:noFill/>
          <a:ln w="9525">
            <a:noFill/>
            <a:miter lim="800000"/>
            <a:headEnd/>
            <a:tailEnd/>
          </a:ln>
        </p:spPr>
        <p:txBody>
          <a:bodyPr wrap="none">
            <a:spAutoFit/>
          </a:bodyPr>
          <a:lstStyle/>
          <a:p>
            <a:r>
              <a:rPr lang="en-US" u="sng" dirty="0" err="1"/>
              <a:t>Erosional</a:t>
            </a:r>
            <a:r>
              <a:rPr lang="en-US" u="sng" dirty="0"/>
              <a:t> Shore Features</a:t>
            </a:r>
          </a:p>
        </p:txBody>
      </p:sp>
      <p:sp>
        <p:nvSpPr>
          <p:cNvPr id="3" name="Text Box 4"/>
          <p:cNvSpPr txBox="1">
            <a:spLocks noChangeArrowheads="1"/>
          </p:cNvSpPr>
          <p:nvPr/>
        </p:nvSpPr>
        <p:spPr bwMode="auto">
          <a:xfrm>
            <a:off x="228600" y="914400"/>
            <a:ext cx="8613775" cy="822325"/>
          </a:xfrm>
          <a:prstGeom prst="rect">
            <a:avLst/>
          </a:prstGeom>
          <a:noFill/>
          <a:ln w="9525">
            <a:noFill/>
            <a:miter lim="800000"/>
            <a:headEnd/>
            <a:tailEnd/>
          </a:ln>
        </p:spPr>
        <p:txBody>
          <a:bodyPr wrap="none">
            <a:spAutoFit/>
          </a:bodyPr>
          <a:lstStyle/>
          <a:p>
            <a:r>
              <a:rPr lang="en-US" dirty="0"/>
              <a:t>Shore = the zone that lies between low tide and the highest elevation </a:t>
            </a:r>
          </a:p>
          <a:p>
            <a:r>
              <a:rPr lang="en-US" dirty="0"/>
              <a:t>             that is affected by storm waves. </a:t>
            </a:r>
          </a:p>
        </p:txBody>
      </p:sp>
      <p:sp>
        <p:nvSpPr>
          <p:cNvPr id="4" name="Text Box 5"/>
          <p:cNvSpPr txBox="1">
            <a:spLocks noChangeArrowheads="1"/>
          </p:cNvSpPr>
          <p:nvPr/>
        </p:nvSpPr>
        <p:spPr bwMode="auto">
          <a:xfrm>
            <a:off x="155575" y="1631950"/>
            <a:ext cx="8988425" cy="1187450"/>
          </a:xfrm>
          <a:prstGeom prst="rect">
            <a:avLst/>
          </a:prstGeom>
          <a:noFill/>
          <a:ln w="9525">
            <a:noFill/>
            <a:miter lim="800000"/>
            <a:headEnd/>
            <a:tailEnd/>
          </a:ln>
        </p:spPr>
        <p:txBody>
          <a:bodyPr wrap="none">
            <a:spAutoFit/>
          </a:bodyPr>
          <a:lstStyle/>
          <a:p>
            <a:r>
              <a:rPr lang="en-US" dirty="0"/>
              <a:t>Coast = the zone from the highest elevation of the shore inland as far as </a:t>
            </a:r>
          </a:p>
          <a:p>
            <a:r>
              <a:rPr lang="en-US" dirty="0"/>
              <a:t>             features that seem to be related to marine processes occur.  </a:t>
            </a:r>
          </a:p>
          <a:p>
            <a:r>
              <a:rPr lang="en-US" dirty="0"/>
              <a:t>             Flooding and high winds are examples.</a:t>
            </a:r>
          </a:p>
        </p:txBody>
      </p:sp>
      <p:sp>
        <p:nvSpPr>
          <p:cNvPr id="5" name="Text Box 6"/>
          <p:cNvSpPr txBox="1">
            <a:spLocks noChangeArrowheads="1"/>
          </p:cNvSpPr>
          <p:nvPr/>
        </p:nvSpPr>
        <p:spPr bwMode="auto">
          <a:xfrm>
            <a:off x="71437" y="2667000"/>
            <a:ext cx="8996363" cy="822325"/>
          </a:xfrm>
          <a:prstGeom prst="rect">
            <a:avLst/>
          </a:prstGeom>
          <a:noFill/>
          <a:ln w="9525">
            <a:noFill/>
            <a:miter lim="800000"/>
            <a:headEnd/>
            <a:tailEnd/>
          </a:ln>
        </p:spPr>
        <p:txBody>
          <a:bodyPr wrap="none">
            <a:spAutoFit/>
          </a:bodyPr>
          <a:lstStyle/>
          <a:p>
            <a:r>
              <a:rPr lang="en-US" dirty="0"/>
              <a:t>Coastline = The dividing line between the shore and the coast.  It’s a </a:t>
            </a:r>
          </a:p>
          <a:p>
            <a:r>
              <a:rPr lang="en-US" dirty="0"/>
              <a:t>                    line connecting the highest points affected by storm waves. </a:t>
            </a:r>
          </a:p>
        </p:txBody>
      </p:sp>
      <p:sp>
        <p:nvSpPr>
          <p:cNvPr id="6" name="Text Box 4"/>
          <p:cNvSpPr txBox="1">
            <a:spLocks noChangeArrowheads="1"/>
          </p:cNvSpPr>
          <p:nvPr/>
        </p:nvSpPr>
        <p:spPr bwMode="auto">
          <a:xfrm>
            <a:off x="304800" y="3429000"/>
            <a:ext cx="3592513" cy="457200"/>
          </a:xfrm>
          <a:prstGeom prst="rect">
            <a:avLst/>
          </a:prstGeom>
          <a:noFill/>
          <a:ln w="9525">
            <a:noFill/>
            <a:miter lim="800000"/>
            <a:headEnd/>
            <a:tailEnd/>
          </a:ln>
        </p:spPr>
        <p:txBody>
          <a:bodyPr wrap="none">
            <a:spAutoFit/>
          </a:bodyPr>
          <a:lstStyle/>
          <a:p>
            <a:r>
              <a:rPr lang="en-US" dirty="0"/>
              <a:t>The shore is divided into….</a:t>
            </a:r>
          </a:p>
        </p:txBody>
      </p:sp>
      <p:sp>
        <p:nvSpPr>
          <p:cNvPr id="7" name="Text Box 5"/>
          <p:cNvSpPr txBox="1">
            <a:spLocks noChangeArrowheads="1"/>
          </p:cNvSpPr>
          <p:nvPr/>
        </p:nvSpPr>
        <p:spPr bwMode="auto">
          <a:xfrm>
            <a:off x="304800" y="3962400"/>
            <a:ext cx="4419600" cy="646331"/>
          </a:xfrm>
          <a:prstGeom prst="rect">
            <a:avLst/>
          </a:prstGeom>
          <a:noFill/>
          <a:ln w="9525">
            <a:noFill/>
            <a:miter lim="800000"/>
            <a:headEnd/>
            <a:tailEnd/>
          </a:ln>
        </p:spPr>
        <p:txBody>
          <a:bodyPr wrap="square">
            <a:spAutoFit/>
          </a:bodyPr>
          <a:lstStyle/>
          <a:p>
            <a:pPr marL="457200" indent="-457200">
              <a:buFontTx/>
              <a:buAutoNum type="arabicParenR"/>
            </a:pPr>
            <a:r>
              <a:rPr lang="en-US" dirty="0"/>
              <a:t>Foreshore = is exposed at low tide and </a:t>
            </a:r>
          </a:p>
          <a:p>
            <a:pPr marL="457200" indent="-457200"/>
            <a:r>
              <a:rPr lang="en-US" dirty="0"/>
              <a:t>                          submerged at high tide.</a:t>
            </a:r>
          </a:p>
        </p:txBody>
      </p:sp>
      <p:sp>
        <p:nvSpPr>
          <p:cNvPr id="8" name="Text Box 6"/>
          <p:cNvSpPr txBox="1">
            <a:spLocks noChangeArrowheads="1"/>
          </p:cNvSpPr>
          <p:nvPr/>
        </p:nvSpPr>
        <p:spPr bwMode="auto">
          <a:xfrm>
            <a:off x="322262" y="4953000"/>
            <a:ext cx="7221538" cy="822325"/>
          </a:xfrm>
          <a:prstGeom prst="rect">
            <a:avLst/>
          </a:prstGeom>
          <a:noFill/>
          <a:ln w="9525">
            <a:noFill/>
            <a:miter lim="800000"/>
            <a:headEnd/>
            <a:tailEnd/>
          </a:ln>
        </p:spPr>
        <p:txBody>
          <a:bodyPr wrap="none">
            <a:spAutoFit/>
          </a:bodyPr>
          <a:lstStyle/>
          <a:p>
            <a:pPr marL="457200" indent="-457200">
              <a:buFontTx/>
              <a:buAutoNum type="arabicParenR" startAt="2"/>
            </a:pPr>
            <a:r>
              <a:rPr lang="en-US" dirty="0"/>
              <a:t>Backshore = extends from the normal high tide to the </a:t>
            </a:r>
          </a:p>
          <a:p>
            <a:pPr marL="457200" indent="-457200"/>
            <a:r>
              <a:rPr lang="en-US" dirty="0"/>
              <a:t>                           coastline.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P spid="7" grpId="0" autoUpdateAnimBg="0"/>
      <p:bldP spid="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4800" y="304800"/>
            <a:ext cx="8151813" cy="457200"/>
          </a:xfrm>
          <a:prstGeom prst="rect">
            <a:avLst/>
          </a:prstGeom>
          <a:noFill/>
          <a:ln w="9525">
            <a:noFill/>
            <a:miter lim="800000"/>
            <a:headEnd/>
            <a:tailEnd/>
          </a:ln>
        </p:spPr>
        <p:txBody>
          <a:bodyPr wrap="none">
            <a:spAutoFit/>
          </a:bodyPr>
          <a:lstStyle/>
          <a:p>
            <a:r>
              <a:rPr lang="en-US" dirty="0"/>
              <a:t>Wave cut bench = smooth area cut into bedrock by wave erosion.</a:t>
            </a:r>
          </a:p>
        </p:txBody>
      </p:sp>
      <p:sp>
        <p:nvSpPr>
          <p:cNvPr id="3" name="Text Box 3"/>
          <p:cNvSpPr txBox="1">
            <a:spLocks noChangeArrowheads="1"/>
          </p:cNvSpPr>
          <p:nvPr/>
        </p:nvSpPr>
        <p:spPr bwMode="auto">
          <a:xfrm>
            <a:off x="304800" y="838200"/>
            <a:ext cx="6797675" cy="457200"/>
          </a:xfrm>
          <a:prstGeom prst="rect">
            <a:avLst/>
          </a:prstGeom>
          <a:noFill/>
          <a:ln w="9525">
            <a:noFill/>
            <a:miter lim="800000"/>
            <a:headEnd/>
            <a:tailEnd/>
          </a:ln>
        </p:spPr>
        <p:txBody>
          <a:bodyPr wrap="none">
            <a:spAutoFit/>
          </a:bodyPr>
          <a:lstStyle/>
          <a:p>
            <a:r>
              <a:rPr lang="en-US" dirty="0"/>
              <a:t>Beach = deposits that move along the wave cut bench.</a:t>
            </a:r>
          </a:p>
        </p:txBody>
      </p:sp>
      <p:sp>
        <p:nvSpPr>
          <p:cNvPr id="4" name="Text Box 6"/>
          <p:cNvSpPr txBox="1">
            <a:spLocks noChangeArrowheads="1"/>
          </p:cNvSpPr>
          <p:nvPr/>
        </p:nvSpPr>
        <p:spPr bwMode="auto">
          <a:xfrm>
            <a:off x="228600" y="1371600"/>
            <a:ext cx="8520113" cy="822325"/>
          </a:xfrm>
          <a:prstGeom prst="rect">
            <a:avLst/>
          </a:prstGeom>
          <a:noFill/>
          <a:ln w="9525">
            <a:noFill/>
            <a:miter lim="800000"/>
            <a:headEnd/>
            <a:tailEnd/>
          </a:ln>
        </p:spPr>
        <p:txBody>
          <a:bodyPr wrap="none">
            <a:spAutoFit/>
          </a:bodyPr>
          <a:lstStyle/>
          <a:p>
            <a:r>
              <a:rPr lang="en-US" dirty="0"/>
              <a:t>Wave cut cliff = a cliff formed by wave action cutting away a </a:t>
            </a:r>
            <a:r>
              <a:rPr lang="en-US" u="sng" dirty="0"/>
              <a:t>notch </a:t>
            </a:r>
          </a:p>
          <a:p>
            <a:r>
              <a:rPr lang="en-US" dirty="0"/>
              <a:t>                           at its 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ngshore drift processes"/>
          <p:cNvPicPr>
            <a:picLocks noChangeAspect="1" noChangeArrowheads="1"/>
          </p:cNvPicPr>
          <p:nvPr/>
        </p:nvPicPr>
        <p:blipFill>
          <a:blip r:embed="rId2" cstate="print"/>
          <a:srcRect l="7259"/>
          <a:stretch>
            <a:fillRect/>
          </a:stretch>
        </p:blipFill>
        <p:spPr bwMode="auto">
          <a:xfrm>
            <a:off x="152400" y="152401"/>
            <a:ext cx="5181600" cy="3445952"/>
          </a:xfrm>
          <a:prstGeom prst="rect">
            <a:avLst/>
          </a:prstGeom>
          <a:noFill/>
          <a:ln w="9525">
            <a:noFill/>
            <a:miter lim="800000"/>
            <a:headEnd/>
            <a:tailEnd/>
          </a:ln>
        </p:spPr>
      </p:pic>
      <p:sp>
        <p:nvSpPr>
          <p:cNvPr id="4" name="Text Box 12"/>
          <p:cNvSpPr txBox="1">
            <a:spLocks noChangeArrowheads="1"/>
          </p:cNvSpPr>
          <p:nvPr/>
        </p:nvSpPr>
        <p:spPr bwMode="auto">
          <a:xfrm>
            <a:off x="228600" y="3733800"/>
            <a:ext cx="8583613" cy="822325"/>
          </a:xfrm>
          <a:prstGeom prst="rect">
            <a:avLst/>
          </a:prstGeom>
          <a:noFill/>
          <a:ln w="9525">
            <a:noFill/>
            <a:miter lim="800000"/>
            <a:headEnd/>
            <a:tailEnd/>
          </a:ln>
        </p:spPr>
        <p:txBody>
          <a:bodyPr wrap="none">
            <a:spAutoFit/>
          </a:bodyPr>
          <a:lstStyle/>
          <a:p>
            <a:r>
              <a:rPr lang="en-US" dirty="0" err="1"/>
              <a:t>Longshore</a:t>
            </a:r>
            <a:r>
              <a:rPr lang="en-US" dirty="0"/>
              <a:t> current = a movement of water that is the result of waves </a:t>
            </a:r>
          </a:p>
          <a:p>
            <a:r>
              <a:rPr lang="en-US" dirty="0"/>
              <a:t>                                  striking the shore at an angle.</a:t>
            </a:r>
          </a:p>
        </p:txBody>
      </p:sp>
      <p:sp>
        <p:nvSpPr>
          <p:cNvPr id="5" name="Text Box 13"/>
          <p:cNvSpPr txBox="1">
            <a:spLocks noChangeArrowheads="1"/>
          </p:cNvSpPr>
          <p:nvPr/>
        </p:nvSpPr>
        <p:spPr bwMode="auto">
          <a:xfrm>
            <a:off x="228600" y="4648200"/>
            <a:ext cx="8558213" cy="457200"/>
          </a:xfrm>
          <a:prstGeom prst="rect">
            <a:avLst/>
          </a:prstGeom>
          <a:noFill/>
          <a:ln w="9525">
            <a:noFill/>
            <a:miter lim="800000"/>
            <a:headEnd/>
            <a:tailEnd/>
          </a:ln>
        </p:spPr>
        <p:txBody>
          <a:bodyPr wrap="none">
            <a:spAutoFit/>
          </a:bodyPr>
          <a:lstStyle/>
          <a:p>
            <a:r>
              <a:rPr lang="en-US" dirty="0"/>
              <a:t>Swash = water moving sediment onto the exposed beach at an angle.</a:t>
            </a:r>
          </a:p>
        </p:txBody>
      </p:sp>
      <p:sp>
        <p:nvSpPr>
          <p:cNvPr id="6" name="Text Box 14"/>
          <p:cNvSpPr txBox="1">
            <a:spLocks noChangeArrowheads="1"/>
          </p:cNvSpPr>
          <p:nvPr/>
        </p:nvSpPr>
        <p:spPr bwMode="auto">
          <a:xfrm>
            <a:off x="228600" y="5181600"/>
            <a:ext cx="8280400" cy="822325"/>
          </a:xfrm>
          <a:prstGeom prst="rect">
            <a:avLst/>
          </a:prstGeom>
          <a:noFill/>
          <a:ln w="9525">
            <a:noFill/>
            <a:miter lim="800000"/>
            <a:headEnd/>
            <a:tailEnd/>
          </a:ln>
        </p:spPr>
        <p:txBody>
          <a:bodyPr wrap="none">
            <a:spAutoFit/>
          </a:bodyPr>
          <a:lstStyle/>
          <a:p>
            <a:r>
              <a:rPr lang="en-US" dirty="0"/>
              <a:t>Backwash = gravity carrying the water and sediment of the swash </a:t>
            </a:r>
          </a:p>
          <a:p>
            <a:r>
              <a:rPr lang="en-US" dirty="0"/>
              <a:t>straight down the beach.</a:t>
            </a:r>
          </a:p>
        </p:txBody>
      </p:sp>
      <p:sp>
        <p:nvSpPr>
          <p:cNvPr id="7" name="Text Box 15"/>
          <p:cNvSpPr txBox="1">
            <a:spLocks noChangeArrowheads="1"/>
          </p:cNvSpPr>
          <p:nvPr/>
        </p:nvSpPr>
        <p:spPr bwMode="auto">
          <a:xfrm>
            <a:off x="288925" y="6137275"/>
            <a:ext cx="8769350" cy="457200"/>
          </a:xfrm>
          <a:prstGeom prst="rect">
            <a:avLst/>
          </a:prstGeom>
          <a:noFill/>
          <a:ln w="9525">
            <a:noFill/>
            <a:miter lim="800000"/>
            <a:headEnd/>
            <a:tailEnd/>
          </a:ln>
        </p:spPr>
        <p:txBody>
          <a:bodyPr wrap="none">
            <a:spAutoFit/>
          </a:bodyPr>
          <a:lstStyle/>
          <a:p>
            <a:r>
              <a:rPr lang="en-US" dirty="0" err="1">
                <a:hlinkClick r:id="rId3"/>
              </a:rPr>
              <a:t>Longshore</a:t>
            </a:r>
            <a:r>
              <a:rPr lang="en-US" dirty="0">
                <a:hlinkClick r:id="rId3"/>
              </a:rPr>
              <a:t> drift </a:t>
            </a:r>
            <a:r>
              <a:rPr lang="en-US" dirty="0"/>
              <a:t>= the movement of sediment by the </a:t>
            </a:r>
            <a:r>
              <a:rPr lang="en-US" dirty="0" err="1"/>
              <a:t>longshore</a:t>
            </a:r>
            <a:r>
              <a:rPr lang="en-US" dirty="0"/>
              <a:t> current.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57200" y="269875"/>
            <a:ext cx="8305800" cy="1384300"/>
          </a:xfrm>
          <a:prstGeom prst="rect">
            <a:avLst/>
          </a:prstGeom>
          <a:noFill/>
          <a:ln w="9525">
            <a:noFill/>
            <a:miter lim="800000"/>
            <a:headEnd/>
            <a:tailEnd/>
          </a:ln>
        </p:spPr>
        <p:txBody>
          <a:bodyPr>
            <a:spAutoFit/>
          </a:bodyPr>
          <a:lstStyle/>
          <a:p>
            <a:r>
              <a:rPr lang="en-US" sz="2800" b="1"/>
              <a:t>The amount of longshore drift is determined by an equilibrium between </a:t>
            </a:r>
            <a:r>
              <a:rPr lang="en-US" sz="2800" b="1">
                <a:hlinkClick r:id="rId2"/>
              </a:rPr>
              <a:t>erosional and depositional </a:t>
            </a:r>
            <a:r>
              <a:rPr lang="en-US" sz="2800" b="1"/>
              <a:t>forces</a:t>
            </a:r>
            <a:r>
              <a:rPr lang="en-US"/>
              <a:t>.  Any interference will destroy this equilibrium.</a:t>
            </a:r>
          </a:p>
        </p:txBody>
      </p:sp>
      <p:sp>
        <p:nvSpPr>
          <p:cNvPr id="23556" name="Text Box 4"/>
          <p:cNvSpPr txBox="1">
            <a:spLocks noChangeArrowheads="1"/>
          </p:cNvSpPr>
          <p:nvPr/>
        </p:nvSpPr>
        <p:spPr bwMode="auto">
          <a:xfrm>
            <a:off x="381000" y="1905000"/>
            <a:ext cx="2074863" cy="523875"/>
          </a:xfrm>
          <a:prstGeom prst="rect">
            <a:avLst/>
          </a:prstGeom>
          <a:noFill/>
          <a:ln w="9525">
            <a:noFill/>
            <a:miter lim="800000"/>
            <a:headEnd/>
            <a:tailEnd/>
          </a:ln>
        </p:spPr>
        <p:txBody>
          <a:bodyPr wrap="none">
            <a:spAutoFit/>
          </a:bodyPr>
          <a:lstStyle/>
          <a:p>
            <a:r>
              <a:rPr lang="en-US" sz="2800" b="1" u="sng" dirty="0"/>
              <a:t>Breakwater</a:t>
            </a:r>
            <a:r>
              <a:rPr lang="en-US" sz="2800" b="1" dirty="0"/>
              <a:t> </a:t>
            </a:r>
          </a:p>
        </p:txBody>
      </p:sp>
      <p:sp>
        <p:nvSpPr>
          <p:cNvPr id="23557" name="Text Box 5"/>
          <p:cNvSpPr txBox="1">
            <a:spLocks noChangeArrowheads="1"/>
          </p:cNvSpPr>
          <p:nvPr/>
        </p:nvSpPr>
        <p:spPr bwMode="auto">
          <a:xfrm>
            <a:off x="533400" y="1524000"/>
            <a:ext cx="7897611" cy="369332"/>
          </a:xfrm>
          <a:prstGeom prst="rect">
            <a:avLst/>
          </a:prstGeom>
          <a:noFill/>
          <a:ln w="9525">
            <a:noFill/>
            <a:miter lim="800000"/>
            <a:headEnd/>
            <a:tailEnd/>
          </a:ln>
        </p:spPr>
        <p:txBody>
          <a:bodyPr wrap="none">
            <a:spAutoFit/>
          </a:bodyPr>
          <a:lstStyle/>
          <a:p>
            <a:r>
              <a:rPr lang="en-US" dirty="0"/>
              <a:t>Examples of such interferences are as </a:t>
            </a:r>
            <a:r>
              <a:rPr lang="en-US" dirty="0" smtClean="0"/>
              <a:t>follows (</a:t>
            </a:r>
            <a:r>
              <a:rPr lang="en-US" dirty="0" err="1" smtClean="0"/>
              <a:t>ie</a:t>
            </a:r>
            <a:r>
              <a:rPr lang="en-US" dirty="0" smtClean="0"/>
              <a:t>. breakwater, jetty, groin, sea wall.</a:t>
            </a:r>
            <a:endParaRPr lang="en-US" dirty="0"/>
          </a:p>
        </p:txBody>
      </p:sp>
      <p:sp>
        <p:nvSpPr>
          <p:cNvPr id="23558" name="Text Box 6"/>
          <p:cNvSpPr txBox="1">
            <a:spLocks noChangeArrowheads="1"/>
          </p:cNvSpPr>
          <p:nvPr/>
        </p:nvSpPr>
        <p:spPr bwMode="auto">
          <a:xfrm>
            <a:off x="152400" y="2438400"/>
            <a:ext cx="2454275" cy="2308324"/>
          </a:xfrm>
          <a:prstGeom prst="rect">
            <a:avLst/>
          </a:prstGeom>
          <a:noFill/>
          <a:ln w="9525">
            <a:noFill/>
            <a:miter lim="800000"/>
            <a:headEnd/>
            <a:tailEnd/>
          </a:ln>
        </p:spPr>
        <p:txBody>
          <a:bodyPr>
            <a:spAutoFit/>
          </a:bodyPr>
          <a:lstStyle/>
          <a:p>
            <a:r>
              <a:rPr lang="en-US" dirty="0"/>
              <a:t>The purpose of the breakwater is to </a:t>
            </a:r>
            <a:r>
              <a:rPr lang="en-US" b="1" dirty="0"/>
              <a:t>prevent waves from entering into a harbor.</a:t>
            </a:r>
            <a:r>
              <a:rPr lang="en-US" dirty="0"/>
              <a:t>  It </a:t>
            </a:r>
            <a:r>
              <a:rPr lang="en-US" dirty="0" smtClean="0"/>
              <a:t>causes </a:t>
            </a:r>
            <a:r>
              <a:rPr lang="en-US" dirty="0"/>
              <a:t>the </a:t>
            </a:r>
            <a:r>
              <a:rPr lang="en-US" u="sng" dirty="0"/>
              <a:t>area </a:t>
            </a:r>
          </a:p>
          <a:p>
            <a:r>
              <a:rPr lang="en-US" u="sng" dirty="0"/>
              <a:t>down current to </a:t>
            </a:r>
          </a:p>
          <a:p>
            <a:r>
              <a:rPr lang="en-US" u="sng" dirty="0"/>
              <a:t>erode</a:t>
            </a:r>
            <a:r>
              <a:rPr lang="en-US" dirty="0"/>
              <a:t> at an increased </a:t>
            </a:r>
          </a:p>
          <a:p>
            <a:r>
              <a:rPr lang="en-US" dirty="0"/>
              <a:t>rate.</a:t>
            </a:r>
          </a:p>
        </p:txBody>
      </p:sp>
      <p:pic>
        <p:nvPicPr>
          <p:cNvPr id="23560" name="Picture 8" descr="breakwater"/>
          <p:cNvPicPr>
            <a:picLocks noChangeAspect="1" noChangeArrowheads="1"/>
          </p:cNvPicPr>
          <p:nvPr/>
        </p:nvPicPr>
        <p:blipFill>
          <a:blip r:embed="rId3" cstate="print"/>
          <a:srcRect b="19051"/>
          <a:stretch>
            <a:fillRect/>
          </a:stretch>
        </p:blipFill>
        <p:spPr bwMode="auto">
          <a:xfrm>
            <a:off x="2514600" y="2057400"/>
            <a:ext cx="6421437" cy="4017962"/>
          </a:xfrm>
          <a:prstGeom prst="rect">
            <a:avLst/>
          </a:prstGeom>
          <a:noFill/>
          <a:ln w="9525">
            <a:noFill/>
            <a:miter lim="800000"/>
            <a:headEnd/>
            <a:tailEnd/>
          </a:ln>
        </p:spPr>
      </p:pic>
      <p:sp>
        <p:nvSpPr>
          <p:cNvPr id="7" name="Text Box 6"/>
          <p:cNvSpPr txBox="1">
            <a:spLocks noChangeArrowheads="1"/>
          </p:cNvSpPr>
          <p:nvPr/>
        </p:nvSpPr>
        <p:spPr bwMode="auto">
          <a:xfrm>
            <a:off x="228600" y="5410200"/>
            <a:ext cx="4648200" cy="1200329"/>
          </a:xfrm>
          <a:prstGeom prst="rect">
            <a:avLst/>
          </a:prstGeom>
          <a:noFill/>
          <a:ln w="9525">
            <a:noFill/>
            <a:miter lim="800000"/>
            <a:headEnd/>
            <a:tailEnd/>
          </a:ln>
        </p:spPr>
        <p:txBody>
          <a:bodyPr wrap="square">
            <a:spAutoFit/>
          </a:bodyPr>
          <a:lstStyle/>
          <a:p>
            <a:r>
              <a:rPr lang="en-US" dirty="0" smtClean="0"/>
              <a:t>A breakwater runs parallel to the shore creating a “safe” harbor and interfering with the LSD. </a:t>
            </a:r>
          </a:p>
          <a:p>
            <a:r>
              <a:rPr lang="en-US" dirty="0" smtClean="0"/>
              <a:t>In the area directly </a:t>
            </a:r>
            <a:r>
              <a:rPr lang="en-US" dirty="0" err="1" smtClean="0"/>
              <a:t>upcurrent</a:t>
            </a:r>
            <a:r>
              <a:rPr lang="en-US" dirty="0" smtClean="0"/>
              <a:t>, an area of sand deposition will occur.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0-#ppt_w/2"/>
                                          </p:val>
                                        </p:tav>
                                        <p:tav tm="100000">
                                          <p:val>
                                            <p:strVal val="#ppt_x"/>
                                          </p:val>
                                        </p:tav>
                                      </p:tavLst>
                                    </p:anim>
                                    <p:anim calcmode="lin" valueType="num">
                                      <p:cBhvr additive="base">
                                        <p:cTn id="1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23560"/>
                                        </p:tgtEl>
                                        <p:attrNameLst>
                                          <p:attrName>style.visibility</p:attrName>
                                        </p:attrNameLst>
                                      </p:cBhvr>
                                      <p:to>
                                        <p:strVal val="visible"/>
                                      </p:to>
                                    </p:set>
                                    <p:animEffect transition="in" filter="diamond(out)">
                                      <p:cBhvr>
                                        <p:cTn id="19" dur="2000"/>
                                        <p:tgtEl>
                                          <p:spTgt spid="2356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3556"/>
                                        </p:tgtEl>
                                        <p:attrNameLst>
                                          <p:attrName>style.visibility</p:attrName>
                                        </p:attrNameLst>
                                      </p:cBhvr>
                                      <p:to>
                                        <p:strVal val="visible"/>
                                      </p:to>
                                    </p:set>
                                    <p:anim calcmode="lin" valueType="num">
                                      <p:cBhvr additive="base">
                                        <p:cTn id="24" dur="500" fill="hold"/>
                                        <p:tgtEl>
                                          <p:spTgt spid="23556"/>
                                        </p:tgtEl>
                                        <p:attrNameLst>
                                          <p:attrName>ppt_x</p:attrName>
                                        </p:attrNameLst>
                                      </p:cBhvr>
                                      <p:tavLst>
                                        <p:tav tm="0">
                                          <p:val>
                                            <p:strVal val="0-#ppt_w/2"/>
                                          </p:val>
                                        </p:tav>
                                        <p:tav tm="100000">
                                          <p:val>
                                            <p:strVal val="#ppt_x"/>
                                          </p:val>
                                        </p:tav>
                                      </p:tavLst>
                                    </p:anim>
                                    <p:anim calcmode="lin" valueType="num">
                                      <p:cBhvr additive="base">
                                        <p:cTn id="25"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3558"/>
                                        </p:tgtEl>
                                        <p:attrNameLst>
                                          <p:attrName>style.visibility</p:attrName>
                                        </p:attrNameLst>
                                      </p:cBhvr>
                                      <p:to>
                                        <p:strVal val="visible"/>
                                      </p:to>
                                    </p:set>
                                    <p:anim calcmode="lin" valueType="num">
                                      <p:cBhvr additive="base">
                                        <p:cTn id="30" dur="500" fill="hold"/>
                                        <p:tgtEl>
                                          <p:spTgt spid="23558"/>
                                        </p:tgtEl>
                                        <p:attrNameLst>
                                          <p:attrName>ppt_x</p:attrName>
                                        </p:attrNameLst>
                                      </p:cBhvr>
                                      <p:tavLst>
                                        <p:tav tm="0">
                                          <p:val>
                                            <p:strVal val="0-#ppt_w/2"/>
                                          </p:val>
                                        </p:tav>
                                        <p:tav tm="100000">
                                          <p:val>
                                            <p:strVal val="#ppt_x"/>
                                          </p:val>
                                        </p:tav>
                                      </p:tavLst>
                                    </p:anim>
                                    <p:anim calcmode="lin" valueType="num">
                                      <p:cBhvr additive="base">
                                        <p:cTn id="31"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6" grpId="0" autoUpdateAnimBg="0"/>
      <p:bldP spid="23557" grpId="0" autoUpdateAnimBg="0"/>
      <p:bldP spid="23558" grpId="0" autoUpdateAnimBg="0"/>
      <p:bldP spid="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52575" y="104775"/>
            <a:ext cx="6905625" cy="3400425"/>
          </a:xfrm>
          <a:prstGeom prst="rect">
            <a:avLst/>
          </a:prstGeom>
          <a:noFill/>
          <a:ln w="9525">
            <a:noFill/>
            <a:miter lim="800000"/>
            <a:headEnd/>
            <a:tailEnd/>
          </a:ln>
          <a:effectLst/>
        </p:spPr>
      </p:pic>
      <p:sp>
        <p:nvSpPr>
          <p:cNvPr id="32771" name="Text Box 3"/>
          <p:cNvSpPr txBox="1">
            <a:spLocks noChangeArrowheads="1"/>
          </p:cNvSpPr>
          <p:nvPr/>
        </p:nvSpPr>
        <p:spPr bwMode="auto">
          <a:xfrm>
            <a:off x="212725" y="346075"/>
            <a:ext cx="1536700" cy="822325"/>
          </a:xfrm>
          <a:prstGeom prst="rect">
            <a:avLst/>
          </a:prstGeom>
          <a:noFill/>
          <a:ln w="9525">
            <a:noFill/>
            <a:miter lim="800000"/>
            <a:headEnd/>
            <a:tailEnd/>
          </a:ln>
        </p:spPr>
        <p:txBody>
          <a:bodyPr wrap="none">
            <a:spAutoFit/>
          </a:bodyPr>
          <a:lstStyle/>
          <a:p>
            <a:r>
              <a:rPr lang="en-US" u="sng"/>
              <a:t>Jetties and </a:t>
            </a:r>
          </a:p>
          <a:p>
            <a:r>
              <a:rPr lang="en-US" u="sng"/>
              <a:t>Groins</a:t>
            </a:r>
          </a:p>
        </p:txBody>
      </p:sp>
      <p:sp>
        <p:nvSpPr>
          <p:cNvPr id="6148" name="Rectangle 4"/>
          <p:cNvSpPr>
            <a:spLocks noChangeArrowheads="1"/>
          </p:cNvSpPr>
          <p:nvPr/>
        </p:nvSpPr>
        <p:spPr bwMode="auto">
          <a:xfrm>
            <a:off x="228600" y="3371671"/>
            <a:ext cx="8382000" cy="1200329"/>
          </a:xfrm>
          <a:prstGeom prst="rect">
            <a:avLst/>
          </a:prstGeom>
          <a:noFill/>
          <a:ln w="9525">
            <a:noFill/>
            <a:miter lim="800000"/>
            <a:headEnd/>
            <a:tailEnd/>
          </a:ln>
        </p:spPr>
        <p:txBody>
          <a:bodyPr>
            <a:spAutoFit/>
          </a:bodyPr>
          <a:lstStyle/>
          <a:p>
            <a:pPr>
              <a:spcBef>
                <a:spcPct val="50000"/>
              </a:spcBef>
            </a:pPr>
            <a:r>
              <a:rPr lang="en-US" b="1" dirty="0"/>
              <a:t>Jetties</a:t>
            </a:r>
            <a:r>
              <a:rPr lang="en-US" dirty="0"/>
              <a:t> </a:t>
            </a:r>
            <a:r>
              <a:rPr lang="en-US" dirty="0" smtClean="0"/>
              <a:t>interfere with the long shore </a:t>
            </a:r>
            <a:r>
              <a:rPr lang="en-US" dirty="0" smtClean="0"/>
              <a:t>drift and dissipate wave energy. They </a:t>
            </a:r>
            <a:r>
              <a:rPr lang="en-US" dirty="0" smtClean="0"/>
              <a:t>run perpendicular to the shore and work in pairs. They are </a:t>
            </a:r>
            <a:r>
              <a:rPr lang="en-US" dirty="0"/>
              <a:t>built to keep </a:t>
            </a:r>
            <a:r>
              <a:rPr lang="en-US" dirty="0" smtClean="0"/>
              <a:t>an inlet </a:t>
            </a:r>
            <a:r>
              <a:rPr lang="en-US" dirty="0"/>
              <a:t>open.  Jetties cause the area </a:t>
            </a:r>
            <a:r>
              <a:rPr lang="en-US" dirty="0" smtClean="0"/>
              <a:t>of sand deposition </a:t>
            </a:r>
            <a:r>
              <a:rPr lang="en-US" dirty="0" err="1" smtClean="0"/>
              <a:t>upcurrent</a:t>
            </a:r>
            <a:r>
              <a:rPr lang="en-US" dirty="0" smtClean="0"/>
              <a:t> while the area </a:t>
            </a:r>
            <a:r>
              <a:rPr lang="en-US" dirty="0" smtClean="0"/>
              <a:t>down </a:t>
            </a:r>
            <a:r>
              <a:rPr lang="en-US" dirty="0"/>
              <a:t>current </a:t>
            </a:r>
            <a:r>
              <a:rPr lang="en-US" dirty="0" smtClean="0"/>
              <a:t>erodes </a:t>
            </a:r>
            <a:r>
              <a:rPr lang="en-US" dirty="0"/>
              <a:t>at an increased </a:t>
            </a:r>
            <a:r>
              <a:rPr lang="en-US" dirty="0" smtClean="0"/>
              <a:t>rate. Jetties are longer and less permeable than groins.</a:t>
            </a:r>
            <a:endParaRPr lang="en-US" dirty="0"/>
          </a:p>
        </p:txBody>
      </p:sp>
      <p:sp>
        <p:nvSpPr>
          <p:cNvPr id="6149" name="Text Box 5"/>
          <p:cNvSpPr txBox="1">
            <a:spLocks noChangeArrowheads="1"/>
          </p:cNvSpPr>
          <p:nvPr/>
        </p:nvSpPr>
        <p:spPr bwMode="auto">
          <a:xfrm>
            <a:off x="152400" y="4724400"/>
            <a:ext cx="8899937" cy="1908215"/>
          </a:xfrm>
          <a:prstGeom prst="rect">
            <a:avLst/>
          </a:prstGeom>
          <a:noFill/>
          <a:ln w="9525">
            <a:noFill/>
            <a:miter lim="800000"/>
            <a:headEnd/>
            <a:tailEnd/>
          </a:ln>
        </p:spPr>
        <p:txBody>
          <a:bodyPr wrap="none">
            <a:spAutoFit/>
          </a:bodyPr>
          <a:lstStyle/>
          <a:p>
            <a:r>
              <a:rPr lang="en-US" b="1" dirty="0"/>
              <a:t>Groins</a:t>
            </a:r>
            <a:r>
              <a:rPr lang="en-US" dirty="0"/>
              <a:t> are </a:t>
            </a:r>
            <a:r>
              <a:rPr lang="en-US" dirty="0" smtClean="0"/>
              <a:t>perpendicular to the shore and built </a:t>
            </a:r>
            <a:r>
              <a:rPr lang="en-US" dirty="0"/>
              <a:t>to impede the </a:t>
            </a:r>
            <a:r>
              <a:rPr lang="en-US" dirty="0" err="1"/>
              <a:t>longshore</a:t>
            </a:r>
            <a:r>
              <a:rPr lang="en-US" dirty="0"/>
              <a:t>-drift, resulting in </a:t>
            </a:r>
            <a:endParaRPr lang="en-US" dirty="0" smtClean="0"/>
          </a:p>
          <a:p>
            <a:r>
              <a:rPr lang="en-US" dirty="0" smtClean="0"/>
              <a:t>an area of increased deposition </a:t>
            </a:r>
            <a:r>
              <a:rPr lang="en-US" dirty="0" err="1" smtClean="0"/>
              <a:t>upcurrent</a:t>
            </a:r>
            <a:r>
              <a:rPr lang="en-US" dirty="0" smtClean="0"/>
              <a:t> (building a beach where there was none before)</a:t>
            </a:r>
          </a:p>
          <a:p>
            <a:r>
              <a:rPr lang="en-US" dirty="0" smtClean="0"/>
              <a:t>with an area of erosion </a:t>
            </a:r>
            <a:r>
              <a:rPr lang="en-US" dirty="0" err="1" smtClean="0"/>
              <a:t>downcurrent</a:t>
            </a:r>
            <a:r>
              <a:rPr lang="en-US" dirty="0" smtClean="0"/>
              <a:t>.  </a:t>
            </a:r>
          </a:p>
          <a:p>
            <a:endParaRPr lang="en-US" sz="1000" dirty="0" smtClean="0"/>
          </a:p>
          <a:p>
            <a:r>
              <a:rPr lang="en-US" b="1" dirty="0" smtClean="0"/>
              <a:t>Groins</a:t>
            </a:r>
            <a:r>
              <a:rPr lang="en-US" dirty="0" smtClean="0"/>
              <a:t> are much shorter than jetties and because they are more permeable than jetties, they</a:t>
            </a:r>
          </a:p>
          <a:p>
            <a:r>
              <a:rPr lang="en-US" dirty="0" smtClean="0"/>
              <a:t>eventually allow  sand </a:t>
            </a:r>
            <a:r>
              <a:rPr lang="en-US" dirty="0"/>
              <a:t>to migrate around their ends and re-enter the </a:t>
            </a:r>
            <a:r>
              <a:rPr lang="en-US" dirty="0" err="1"/>
              <a:t>longshore</a:t>
            </a:r>
            <a:r>
              <a:rPr lang="en-US" dirty="0"/>
              <a:t> drift </a:t>
            </a:r>
          </a:p>
          <a:p>
            <a:r>
              <a:rPr lang="en-US" dirty="0"/>
              <a:t>before </a:t>
            </a:r>
            <a:r>
              <a:rPr lang="en-US" dirty="0">
                <a:hlinkClick r:id="rId3"/>
              </a:rPr>
              <a:t>excessive erosion </a:t>
            </a:r>
            <a:r>
              <a:rPr lang="en-US" dirty="0"/>
              <a:t>occurs</a:t>
            </a:r>
            <a:r>
              <a:rPr lang="en-US" dirty="0" smtClean="0"/>
              <a:t>. They also dissipate wave energy.</a:t>
            </a:r>
            <a:endParaRPr lang="en-US" dirty="0"/>
          </a:p>
        </p:txBody>
      </p:sp>
      <p:sp>
        <p:nvSpPr>
          <p:cNvPr id="7" name="TextBox 6"/>
          <p:cNvSpPr txBox="1"/>
          <p:nvPr/>
        </p:nvSpPr>
        <p:spPr>
          <a:xfrm>
            <a:off x="2895600" y="533400"/>
            <a:ext cx="608243" cy="369332"/>
          </a:xfrm>
          <a:prstGeom prst="rect">
            <a:avLst/>
          </a:prstGeom>
          <a:noFill/>
        </p:spPr>
        <p:txBody>
          <a:bodyPr wrap="none" rtlCol="0">
            <a:spAutoFit/>
          </a:bodyPr>
          <a:lstStyle/>
          <a:p>
            <a:r>
              <a:rPr lang="en-US" dirty="0" smtClean="0"/>
              <a:t>Inlet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additive="base">
                                        <p:cTn id="13" dur="500" fill="hold"/>
                                        <p:tgtEl>
                                          <p:spTgt spid="6149"/>
                                        </p:tgtEl>
                                        <p:attrNameLst>
                                          <p:attrName>ppt_x</p:attrName>
                                        </p:attrNameLst>
                                      </p:cBhvr>
                                      <p:tavLst>
                                        <p:tav tm="0">
                                          <p:val>
                                            <p:strVal val="0-#ppt_w/2"/>
                                          </p:val>
                                        </p:tav>
                                        <p:tav tm="100000">
                                          <p:val>
                                            <p:strVal val="#ppt_x"/>
                                          </p:val>
                                        </p:tav>
                                      </p:tavLst>
                                    </p:anim>
                                    <p:anim calcmode="lin" valueType="num">
                                      <p:cBhvr additive="base">
                                        <p:cTn id="14"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4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394200" y="76200"/>
            <a:ext cx="4521200" cy="6719888"/>
          </a:xfrm>
          <a:prstGeom prst="rect">
            <a:avLst/>
          </a:prstGeom>
          <a:noFill/>
          <a:ln w="9525">
            <a:noFill/>
            <a:miter lim="800000"/>
            <a:headEnd/>
            <a:tailEnd/>
          </a:ln>
        </p:spPr>
      </p:pic>
      <p:sp>
        <p:nvSpPr>
          <p:cNvPr id="7171" name="Text Box 3"/>
          <p:cNvSpPr txBox="1">
            <a:spLocks noChangeArrowheads="1"/>
          </p:cNvSpPr>
          <p:nvPr/>
        </p:nvSpPr>
        <p:spPr bwMode="auto">
          <a:xfrm>
            <a:off x="304800" y="685800"/>
            <a:ext cx="1360488" cy="523875"/>
          </a:xfrm>
          <a:prstGeom prst="rect">
            <a:avLst/>
          </a:prstGeom>
          <a:noFill/>
          <a:ln w="9525">
            <a:noFill/>
            <a:miter lim="800000"/>
            <a:headEnd/>
            <a:tailEnd/>
          </a:ln>
        </p:spPr>
        <p:txBody>
          <a:bodyPr wrap="none">
            <a:spAutoFit/>
          </a:bodyPr>
          <a:lstStyle/>
          <a:p>
            <a:pPr>
              <a:defRPr/>
            </a:pPr>
            <a:r>
              <a:rPr lang="en-US" sz="2800" b="1" u="sng" dirty="0">
                <a:effectLst>
                  <a:outerShdw blurRad="38100" dist="38100" dir="2700000" algn="tl">
                    <a:srgbClr val="000000">
                      <a:alpha val="43137"/>
                    </a:srgbClr>
                  </a:outerShdw>
                </a:effectLst>
              </a:rPr>
              <a:t>Seawall</a:t>
            </a:r>
          </a:p>
        </p:txBody>
      </p:sp>
      <p:sp>
        <p:nvSpPr>
          <p:cNvPr id="7172" name="Text Box 4"/>
          <p:cNvSpPr txBox="1">
            <a:spLocks noChangeArrowheads="1"/>
          </p:cNvSpPr>
          <p:nvPr/>
        </p:nvSpPr>
        <p:spPr bwMode="auto">
          <a:xfrm>
            <a:off x="228600" y="1447800"/>
            <a:ext cx="3962400" cy="2647950"/>
          </a:xfrm>
          <a:prstGeom prst="rect">
            <a:avLst/>
          </a:prstGeom>
          <a:noFill/>
          <a:ln w="9525">
            <a:noFill/>
            <a:miter lim="800000"/>
            <a:headEnd/>
            <a:tailEnd/>
          </a:ln>
        </p:spPr>
        <p:txBody>
          <a:bodyPr>
            <a:spAutoFit/>
          </a:bodyPr>
          <a:lstStyle/>
          <a:p>
            <a:r>
              <a:rPr lang="en-US"/>
              <a:t>The seawalls purpose is to protect structures from storm waves.  It actually increases the rate of erosion by concentrating the force of the waves (energy) at the base of the seawall.</a:t>
            </a:r>
          </a:p>
        </p:txBody>
      </p:sp>
      <p:sp>
        <p:nvSpPr>
          <p:cNvPr id="7173" name="Text Box 5"/>
          <p:cNvSpPr txBox="1">
            <a:spLocks noChangeArrowheads="1"/>
          </p:cNvSpPr>
          <p:nvPr/>
        </p:nvSpPr>
        <p:spPr bwMode="auto">
          <a:xfrm>
            <a:off x="304800" y="4267200"/>
            <a:ext cx="3932238" cy="1552575"/>
          </a:xfrm>
          <a:prstGeom prst="rect">
            <a:avLst/>
          </a:prstGeom>
          <a:noFill/>
          <a:ln w="9525">
            <a:noFill/>
            <a:miter lim="800000"/>
            <a:headEnd/>
            <a:tailEnd/>
          </a:ln>
        </p:spPr>
        <p:txBody>
          <a:bodyPr>
            <a:spAutoFit/>
          </a:bodyPr>
          <a:lstStyle/>
          <a:p>
            <a:r>
              <a:rPr lang="en-US"/>
              <a:t>The end result is that the</a:t>
            </a:r>
          </a:p>
          <a:p>
            <a:r>
              <a:rPr lang="en-US"/>
              <a:t>seawall falls into the ocean along with the property it was designed to protect!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1+#ppt_w/2"/>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5"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checkerboard(down)">
                                      <p:cBhvr>
                                        <p:cTn id="13" dur="20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172"/>
                                        </p:tgtEl>
                                        <p:attrNameLst>
                                          <p:attrName>style.visibility</p:attrName>
                                        </p:attrNameLst>
                                      </p:cBhvr>
                                      <p:to>
                                        <p:strVal val="visible"/>
                                      </p:to>
                                    </p:set>
                                    <p:anim calcmode="lin" valueType="num">
                                      <p:cBhvr additive="base">
                                        <p:cTn id="18" dur="500" fill="hold"/>
                                        <p:tgtEl>
                                          <p:spTgt spid="7172"/>
                                        </p:tgtEl>
                                        <p:attrNameLst>
                                          <p:attrName>ppt_x</p:attrName>
                                        </p:attrNameLst>
                                      </p:cBhvr>
                                      <p:tavLst>
                                        <p:tav tm="0">
                                          <p:val>
                                            <p:strVal val="0-#ppt_w/2"/>
                                          </p:val>
                                        </p:tav>
                                        <p:tav tm="100000">
                                          <p:val>
                                            <p:strVal val="#ppt_x"/>
                                          </p:val>
                                        </p:tav>
                                      </p:tavLst>
                                    </p:anim>
                                    <p:anim calcmode="lin" valueType="num">
                                      <p:cBhvr additive="base">
                                        <p:cTn id="19"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73"/>
                                        </p:tgtEl>
                                        <p:attrNameLst>
                                          <p:attrName>style.visibility</p:attrName>
                                        </p:attrNameLst>
                                      </p:cBhvr>
                                      <p:to>
                                        <p:strVal val="visible"/>
                                      </p:to>
                                    </p:set>
                                    <p:anim calcmode="lin" valueType="num">
                                      <p:cBhvr additive="base">
                                        <p:cTn id="24" dur="500" fill="hold"/>
                                        <p:tgtEl>
                                          <p:spTgt spid="7173"/>
                                        </p:tgtEl>
                                        <p:attrNameLst>
                                          <p:attrName>ppt_x</p:attrName>
                                        </p:attrNameLst>
                                      </p:cBhvr>
                                      <p:tavLst>
                                        <p:tav tm="0">
                                          <p:val>
                                            <p:strVal val="#ppt_x"/>
                                          </p:val>
                                        </p:tav>
                                        <p:tav tm="100000">
                                          <p:val>
                                            <p:strVal val="#ppt_x"/>
                                          </p:val>
                                        </p:tav>
                                      </p:tavLst>
                                    </p:anim>
                                    <p:anim calcmode="lin" valueType="num">
                                      <p:cBhvr additive="base">
                                        <p:cTn id="25"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autoUpdateAnimBg="0"/>
      <p:bldP spid="71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2314575" y="1814513"/>
            <a:ext cx="9144000" cy="0"/>
          </a:xfrm>
          <a:prstGeom prst="rect">
            <a:avLst/>
          </a:prstGeom>
          <a:noFill/>
          <a:ln w="9525">
            <a:noFill/>
            <a:miter lim="800000"/>
            <a:headEnd/>
            <a:tailEnd/>
          </a:ln>
        </p:spPr>
        <p:txBody>
          <a:bodyPr>
            <a:spAutoFit/>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2401888" y="36513"/>
            <a:ext cx="5397500" cy="3859212"/>
          </a:xfrm>
          <a:prstGeom prst="rect">
            <a:avLst/>
          </a:prstGeom>
          <a:noFill/>
          <a:ln w="9525">
            <a:noFill/>
            <a:miter lim="800000"/>
            <a:headEnd/>
            <a:tailEnd/>
          </a:ln>
        </p:spPr>
      </p:pic>
      <p:sp>
        <p:nvSpPr>
          <p:cNvPr id="12292" name="Text Box 4"/>
          <p:cNvSpPr txBox="1">
            <a:spLocks noChangeArrowheads="1"/>
          </p:cNvSpPr>
          <p:nvPr/>
        </p:nvSpPr>
        <p:spPr bwMode="auto">
          <a:xfrm>
            <a:off x="136525" y="41275"/>
            <a:ext cx="1768475" cy="1187450"/>
          </a:xfrm>
          <a:prstGeom prst="rect">
            <a:avLst/>
          </a:prstGeom>
          <a:noFill/>
          <a:ln w="9525">
            <a:noFill/>
            <a:miter lim="800000"/>
            <a:headEnd/>
            <a:tailEnd/>
          </a:ln>
        </p:spPr>
        <p:txBody>
          <a:bodyPr>
            <a:spAutoFit/>
          </a:bodyPr>
          <a:lstStyle/>
          <a:p>
            <a:pPr algn="ctr"/>
            <a:r>
              <a:rPr lang="en-US" u="sng"/>
              <a:t>Special Geomorphic Features</a:t>
            </a:r>
          </a:p>
        </p:txBody>
      </p:sp>
      <p:sp>
        <p:nvSpPr>
          <p:cNvPr id="12293" name="Text Box 5"/>
          <p:cNvSpPr txBox="1">
            <a:spLocks noChangeArrowheads="1"/>
          </p:cNvSpPr>
          <p:nvPr/>
        </p:nvSpPr>
        <p:spPr bwMode="auto">
          <a:xfrm>
            <a:off x="101600" y="3814763"/>
            <a:ext cx="9104313" cy="1187450"/>
          </a:xfrm>
          <a:prstGeom prst="rect">
            <a:avLst/>
          </a:prstGeom>
          <a:noFill/>
          <a:ln w="9525">
            <a:noFill/>
            <a:miter lim="800000"/>
            <a:headEnd/>
            <a:tailEnd/>
          </a:ln>
        </p:spPr>
        <p:txBody>
          <a:bodyPr wrap="none">
            <a:spAutoFit/>
          </a:bodyPr>
          <a:lstStyle/>
          <a:p>
            <a:r>
              <a:rPr lang="en-US"/>
              <a:t>Spit = A linear ridge of sediment attached at one end to land.  A spit is</a:t>
            </a:r>
          </a:p>
          <a:p>
            <a:r>
              <a:rPr lang="en-US"/>
              <a:t>           an extension of a beach into deeper water near the mouth of a bay.</a:t>
            </a:r>
          </a:p>
          <a:p>
            <a:r>
              <a:rPr lang="en-US"/>
              <a:t>           Spits curve into the bay</a:t>
            </a:r>
          </a:p>
        </p:txBody>
      </p:sp>
      <p:sp>
        <p:nvSpPr>
          <p:cNvPr id="12294" name="Text Box 6"/>
          <p:cNvSpPr txBox="1">
            <a:spLocks noChangeArrowheads="1"/>
          </p:cNvSpPr>
          <p:nvPr/>
        </p:nvSpPr>
        <p:spPr bwMode="auto">
          <a:xfrm>
            <a:off x="101600" y="4927600"/>
            <a:ext cx="8737600" cy="822325"/>
          </a:xfrm>
          <a:prstGeom prst="rect">
            <a:avLst/>
          </a:prstGeom>
          <a:noFill/>
          <a:ln w="9525">
            <a:noFill/>
            <a:miter lim="800000"/>
            <a:headEnd/>
            <a:tailEnd/>
          </a:ln>
        </p:spPr>
        <p:txBody>
          <a:bodyPr>
            <a:spAutoFit/>
          </a:bodyPr>
          <a:lstStyle/>
          <a:p>
            <a:r>
              <a:rPr lang="en-US"/>
              <a:t>Bay Barrier = If the spit extends across the bay to the mainland, then</a:t>
            </a:r>
          </a:p>
          <a:p>
            <a:r>
              <a:rPr lang="en-US"/>
              <a:t>                         it is a bay barrier. </a:t>
            </a:r>
          </a:p>
        </p:txBody>
      </p:sp>
      <p:sp>
        <p:nvSpPr>
          <p:cNvPr id="12295" name="Text Box 7"/>
          <p:cNvSpPr txBox="1">
            <a:spLocks noChangeArrowheads="1"/>
          </p:cNvSpPr>
          <p:nvPr/>
        </p:nvSpPr>
        <p:spPr bwMode="auto">
          <a:xfrm>
            <a:off x="0" y="5638800"/>
            <a:ext cx="8658225" cy="822325"/>
          </a:xfrm>
          <a:prstGeom prst="rect">
            <a:avLst/>
          </a:prstGeom>
          <a:noFill/>
          <a:ln w="9525">
            <a:noFill/>
            <a:miter lim="800000"/>
            <a:headEnd/>
            <a:tailEnd/>
          </a:ln>
        </p:spPr>
        <p:txBody>
          <a:bodyPr wrap="none">
            <a:spAutoFit/>
          </a:bodyPr>
          <a:lstStyle/>
          <a:p>
            <a:r>
              <a:rPr lang="en-US"/>
              <a:t>Tombolo = a sand ridge that connects an island to another island or a </a:t>
            </a:r>
          </a:p>
          <a:p>
            <a:r>
              <a:rPr lang="en-US"/>
              <a:t>                   mainland.</a:t>
            </a:r>
          </a:p>
        </p:txBody>
      </p:sp>
      <p:sp>
        <p:nvSpPr>
          <p:cNvPr id="12297" name="Text Box 9"/>
          <p:cNvSpPr txBox="1">
            <a:spLocks noChangeArrowheads="1"/>
          </p:cNvSpPr>
          <p:nvPr/>
        </p:nvSpPr>
        <p:spPr bwMode="auto">
          <a:xfrm>
            <a:off x="0" y="6400800"/>
            <a:ext cx="7659688" cy="457200"/>
          </a:xfrm>
          <a:prstGeom prst="rect">
            <a:avLst/>
          </a:prstGeom>
          <a:noFill/>
          <a:ln w="9525">
            <a:noFill/>
            <a:miter lim="800000"/>
            <a:headEnd/>
            <a:tailEnd/>
          </a:ln>
        </p:spPr>
        <p:txBody>
          <a:bodyPr wrap="none">
            <a:spAutoFit/>
          </a:bodyPr>
          <a:lstStyle/>
          <a:p>
            <a:r>
              <a:rPr lang="en-US"/>
              <a:t>Barrier Island = deposits of sand that lay parallel to the coast.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1000" fill="hold"/>
                                        <p:tgtEl>
                                          <p:spTgt spid="12292"/>
                                        </p:tgtEl>
                                        <p:attrNameLst>
                                          <p:attrName>ppt_x</p:attrName>
                                        </p:attrNameLst>
                                      </p:cBhvr>
                                      <p:tavLst>
                                        <p:tav tm="0">
                                          <p:val>
                                            <p:strVal val="1+#ppt_w/2"/>
                                          </p:val>
                                        </p:tav>
                                        <p:tav tm="100000">
                                          <p:val>
                                            <p:strVal val="#ppt_x"/>
                                          </p:val>
                                        </p:tav>
                                      </p:tavLst>
                                    </p:anim>
                                    <p:anim calcmode="lin" valueType="num">
                                      <p:cBhvr additive="base">
                                        <p:cTn id="8" dur="10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blinds(horizontal)">
                                      <p:cBhvr>
                                        <p:cTn id="13" dur="1000"/>
                                        <p:tgtEl>
                                          <p:spTgt spid="1229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293"/>
                                        </p:tgtEl>
                                        <p:attrNameLst>
                                          <p:attrName>style.visibility</p:attrName>
                                        </p:attrNameLst>
                                      </p:cBhvr>
                                      <p:to>
                                        <p:strVal val="visible"/>
                                      </p:to>
                                    </p:set>
                                    <p:anim calcmode="lin" valueType="num">
                                      <p:cBhvr additive="base">
                                        <p:cTn id="18" dur="500" fill="hold"/>
                                        <p:tgtEl>
                                          <p:spTgt spid="12293"/>
                                        </p:tgtEl>
                                        <p:attrNameLst>
                                          <p:attrName>ppt_x</p:attrName>
                                        </p:attrNameLst>
                                      </p:cBhvr>
                                      <p:tavLst>
                                        <p:tav tm="0">
                                          <p:val>
                                            <p:strVal val="0-#ppt_w/2"/>
                                          </p:val>
                                        </p:tav>
                                        <p:tav tm="100000">
                                          <p:val>
                                            <p:strVal val="#ppt_x"/>
                                          </p:val>
                                        </p:tav>
                                      </p:tavLst>
                                    </p:anim>
                                    <p:anim calcmode="lin" valueType="num">
                                      <p:cBhvr additive="base">
                                        <p:cTn id="19"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294"/>
                                        </p:tgtEl>
                                        <p:attrNameLst>
                                          <p:attrName>style.visibility</p:attrName>
                                        </p:attrNameLst>
                                      </p:cBhvr>
                                      <p:to>
                                        <p:strVal val="visible"/>
                                      </p:to>
                                    </p:set>
                                    <p:anim calcmode="lin" valueType="num">
                                      <p:cBhvr additive="base">
                                        <p:cTn id="24" dur="500" fill="hold"/>
                                        <p:tgtEl>
                                          <p:spTgt spid="12294"/>
                                        </p:tgtEl>
                                        <p:attrNameLst>
                                          <p:attrName>ppt_x</p:attrName>
                                        </p:attrNameLst>
                                      </p:cBhvr>
                                      <p:tavLst>
                                        <p:tav tm="0">
                                          <p:val>
                                            <p:strVal val="0-#ppt_w/2"/>
                                          </p:val>
                                        </p:tav>
                                        <p:tav tm="100000">
                                          <p:val>
                                            <p:strVal val="#ppt_x"/>
                                          </p:val>
                                        </p:tav>
                                      </p:tavLst>
                                    </p:anim>
                                    <p:anim calcmode="lin" valueType="num">
                                      <p:cBhvr additive="base">
                                        <p:cTn id="25"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295"/>
                                        </p:tgtEl>
                                        <p:attrNameLst>
                                          <p:attrName>style.visibility</p:attrName>
                                        </p:attrNameLst>
                                      </p:cBhvr>
                                      <p:to>
                                        <p:strVal val="visible"/>
                                      </p:to>
                                    </p:set>
                                    <p:anim calcmode="lin" valueType="num">
                                      <p:cBhvr additive="base">
                                        <p:cTn id="30" dur="500" fill="hold"/>
                                        <p:tgtEl>
                                          <p:spTgt spid="12295"/>
                                        </p:tgtEl>
                                        <p:attrNameLst>
                                          <p:attrName>ppt_x</p:attrName>
                                        </p:attrNameLst>
                                      </p:cBhvr>
                                      <p:tavLst>
                                        <p:tav tm="0">
                                          <p:val>
                                            <p:strVal val="0-#ppt_w/2"/>
                                          </p:val>
                                        </p:tav>
                                        <p:tav tm="100000">
                                          <p:val>
                                            <p:strVal val="#ppt_x"/>
                                          </p:val>
                                        </p:tav>
                                      </p:tavLst>
                                    </p:anim>
                                    <p:anim calcmode="lin" valueType="num">
                                      <p:cBhvr additive="base">
                                        <p:cTn id="31"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2297"/>
                                        </p:tgtEl>
                                        <p:attrNameLst>
                                          <p:attrName>style.visibility</p:attrName>
                                        </p:attrNameLst>
                                      </p:cBhvr>
                                      <p:to>
                                        <p:strVal val="visible"/>
                                      </p:to>
                                    </p:set>
                                    <p:anim calcmode="lin" valueType="num">
                                      <p:cBhvr additive="base">
                                        <p:cTn id="36" dur="500" fill="hold"/>
                                        <p:tgtEl>
                                          <p:spTgt spid="12297"/>
                                        </p:tgtEl>
                                        <p:attrNameLst>
                                          <p:attrName>ppt_x</p:attrName>
                                        </p:attrNameLst>
                                      </p:cBhvr>
                                      <p:tavLst>
                                        <p:tav tm="0">
                                          <p:val>
                                            <p:strVal val="0-#ppt_w/2"/>
                                          </p:val>
                                        </p:tav>
                                        <p:tav tm="100000">
                                          <p:val>
                                            <p:strVal val="#ppt_x"/>
                                          </p:val>
                                        </p:tav>
                                      </p:tavLst>
                                    </p:anim>
                                    <p:anim calcmode="lin" valueType="num">
                                      <p:cBhvr additive="base">
                                        <p:cTn id="37"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autoUpdateAnimBg="0"/>
      <p:bldP spid="12294" grpId="0" autoUpdateAnimBg="0"/>
      <p:bldP spid="12295" grpId="0" autoUpdateAnimBg="0"/>
      <p:bldP spid="1229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212725" y="346075"/>
            <a:ext cx="7342188" cy="457200"/>
          </a:xfrm>
          <a:prstGeom prst="rect">
            <a:avLst/>
          </a:prstGeom>
          <a:noFill/>
          <a:ln w="9525">
            <a:noFill/>
            <a:miter lim="800000"/>
            <a:headEnd/>
            <a:tailEnd/>
          </a:ln>
        </p:spPr>
        <p:txBody>
          <a:bodyPr wrap="none">
            <a:spAutoFit/>
          </a:bodyPr>
          <a:lstStyle/>
          <a:p>
            <a:r>
              <a:rPr lang="en-US"/>
              <a:t>The typical barrier island has the following characteristics:</a:t>
            </a:r>
          </a:p>
        </p:txBody>
      </p:sp>
      <p:sp>
        <p:nvSpPr>
          <p:cNvPr id="36868" name="Text Box 4"/>
          <p:cNvSpPr txBox="1">
            <a:spLocks noChangeArrowheads="1"/>
          </p:cNvSpPr>
          <p:nvPr/>
        </p:nvSpPr>
        <p:spPr bwMode="auto">
          <a:xfrm>
            <a:off x="228600" y="685800"/>
            <a:ext cx="7820025" cy="457200"/>
          </a:xfrm>
          <a:prstGeom prst="rect">
            <a:avLst/>
          </a:prstGeom>
          <a:noFill/>
          <a:ln w="9525">
            <a:noFill/>
            <a:miter lim="800000"/>
            <a:headEnd/>
            <a:tailEnd/>
          </a:ln>
        </p:spPr>
        <p:txBody>
          <a:bodyPr wrap="none">
            <a:spAutoFit/>
          </a:bodyPr>
          <a:lstStyle/>
          <a:p>
            <a:r>
              <a:rPr lang="en-US" dirty="0"/>
              <a:t>Ocean beach = the beach on the ocean side of a barrier island.</a:t>
            </a:r>
          </a:p>
        </p:txBody>
      </p:sp>
      <p:sp>
        <p:nvSpPr>
          <p:cNvPr id="36869" name="Text Box 5"/>
          <p:cNvSpPr txBox="1">
            <a:spLocks noChangeArrowheads="1"/>
          </p:cNvSpPr>
          <p:nvPr/>
        </p:nvSpPr>
        <p:spPr bwMode="auto">
          <a:xfrm>
            <a:off x="228600" y="990600"/>
            <a:ext cx="8918575" cy="1200150"/>
          </a:xfrm>
          <a:prstGeom prst="rect">
            <a:avLst/>
          </a:prstGeom>
          <a:noFill/>
          <a:ln w="9525">
            <a:noFill/>
            <a:miter lim="800000"/>
            <a:headEnd/>
            <a:tailEnd/>
          </a:ln>
        </p:spPr>
        <p:txBody>
          <a:bodyPr wrap="none">
            <a:spAutoFit/>
          </a:bodyPr>
          <a:lstStyle/>
          <a:p>
            <a:r>
              <a:rPr lang="en-US" dirty="0"/>
              <a:t>Dune = a hill of sand created when winds blow sand inland during dry </a:t>
            </a:r>
          </a:p>
          <a:p>
            <a:r>
              <a:rPr lang="en-US" dirty="0"/>
              <a:t>             periods.  It is stabilized by dune grasses.  It is the estuaries’ </a:t>
            </a:r>
          </a:p>
          <a:p>
            <a:r>
              <a:rPr lang="en-US" dirty="0"/>
              <a:t>             primary protection against flooding. </a:t>
            </a:r>
          </a:p>
        </p:txBody>
      </p:sp>
      <p:pic>
        <p:nvPicPr>
          <p:cNvPr id="65541" name="Picture 6" descr="Barrier island JPG"/>
          <p:cNvPicPr>
            <a:picLocks noChangeAspect="1" noChangeArrowheads="1"/>
          </p:cNvPicPr>
          <p:nvPr/>
        </p:nvPicPr>
        <p:blipFill>
          <a:blip r:embed="rId2" cstate="print"/>
          <a:srcRect/>
          <a:stretch>
            <a:fillRect/>
          </a:stretch>
        </p:blipFill>
        <p:spPr bwMode="auto">
          <a:xfrm>
            <a:off x="0" y="4502150"/>
            <a:ext cx="9083675" cy="2203450"/>
          </a:xfrm>
          <a:prstGeom prst="rect">
            <a:avLst/>
          </a:prstGeom>
          <a:noFill/>
          <a:ln w="9525">
            <a:noFill/>
            <a:miter lim="800000"/>
            <a:headEnd/>
            <a:tailEnd/>
          </a:ln>
        </p:spPr>
      </p:pic>
      <p:sp>
        <p:nvSpPr>
          <p:cNvPr id="6" name="Text Box 3"/>
          <p:cNvSpPr txBox="1">
            <a:spLocks noChangeArrowheads="1"/>
          </p:cNvSpPr>
          <p:nvPr/>
        </p:nvSpPr>
        <p:spPr bwMode="auto">
          <a:xfrm>
            <a:off x="193675" y="1905000"/>
            <a:ext cx="8035925" cy="1200329"/>
          </a:xfrm>
          <a:prstGeom prst="rect">
            <a:avLst/>
          </a:prstGeom>
          <a:noFill/>
          <a:ln w="9525">
            <a:noFill/>
            <a:miter lim="800000"/>
            <a:headEnd/>
            <a:tailEnd/>
          </a:ln>
        </p:spPr>
        <p:txBody>
          <a:bodyPr wrap="square">
            <a:spAutoFit/>
          </a:bodyPr>
          <a:lstStyle/>
          <a:p>
            <a:r>
              <a:rPr lang="en-US" dirty="0"/>
              <a:t>Barrier flat = located behind the dunes.  Forms from the deposition of </a:t>
            </a:r>
          </a:p>
          <a:p>
            <a:r>
              <a:rPr lang="en-US" dirty="0"/>
              <a:t>                       sand driven through passes during storms. Typically </a:t>
            </a:r>
          </a:p>
          <a:p>
            <a:r>
              <a:rPr lang="en-US" dirty="0"/>
              <a:t>                       colonized by grasses.  If frequency of flooding decreases </a:t>
            </a:r>
          </a:p>
          <a:p>
            <a:r>
              <a:rPr lang="en-US" dirty="0"/>
              <a:t>                       thickets, woodlands, and forests may move in.</a:t>
            </a:r>
          </a:p>
        </p:txBody>
      </p:sp>
      <p:sp>
        <p:nvSpPr>
          <p:cNvPr id="7" name="Text Box 4"/>
          <p:cNvSpPr txBox="1">
            <a:spLocks noChangeArrowheads="1"/>
          </p:cNvSpPr>
          <p:nvPr/>
        </p:nvSpPr>
        <p:spPr bwMode="auto">
          <a:xfrm>
            <a:off x="257175" y="3143250"/>
            <a:ext cx="8734425" cy="1200150"/>
          </a:xfrm>
          <a:prstGeom prst="rect">
            <a:avLst/>
          </a:prstGeom>
          <a:noFill/>
          <a:ln w="9525">
            <a:noFill/>
            <a:miter lim="800000"/>
            <a:headEnd/>
            <a:tailEnd/>
          </a:ln>
        </p:spPr>
        <p:txBody>
          <a:bodyPr>
            <a:spAutoFit/>
          </a:bodyPr>
          <a:lstStyle/>
          <a:p>
            <a:r>
              <a:rPr lang="en-US" dirty="0"/>
              <a:t>Salt marsh = located behind the barrier flat. Affected by the ebb and</a:t>
            </a:r>
          </a:p>
          <a:p>
            <a:r>
              <a:rPr lang="en-US" dirty="0"/>
              <a:t>                      flow of the salt water.  A difficult environment for</a:t>
            </a:r>
          </a:p>
          <a:p>
            <a:r>
              <a:rPr lang="en-US" dirty="0"/>
              <a:t>                      non-adapted plants or animals to survive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0-#ppt_w/2"/>
                                          </p:val>
                                        </p:tav>
                                        <p:tav tm="100000">
                                          <p:val>
                                            <p:strVal val="#ppt_x"/>
                                          </p:val>
                                        </p:tav>
                                      </p:tavLst>
                                    </p:anim>
                                    <p:anim calcmode="lin" valueType="num">
                                      <p:cBhvr additive="base">
                                        <p:cTn id="8"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9"/>
                                        </p:tgtEl>
                                        <p:attrNameLst>
                                          <p:attrName>style.visibility</p:attrName>
                                        </p:attrNameLst>
                                      </p:cBhvr>
                                      <p:to>
                                        <p:strVal val="visible"/>
                                      </p:to>
                                    </p:set>
                                    <p:anim calcmode="lin" valueType="num">
                                      <p:cBhvr additive="base">
                                        <p:cTn id="13" dur="500" fill="hold"/>
                                        <p:tgtEl>
                                          <p:spTgt spid="36869"/>
                                        </p:tgtEl>
                                        <p:attrNameLst>
                                          <p:attrName>ppt_x</p:attrName>
                                        </p:attrNameLst>
                                      </p:cBhvr>
                                      <p:tavLst>
                                        <p:tav tm="0">
                                          <p:val>
                                            <p:strVal val="0-#ppt_w/2"/>
                                          </p:val>
                                        </p:tav>
                                        <p:tav tm="100000">
                                          <p:val>
                                            <p:strVal val="#ppt_x"/>
                                          </p:val>
                                        </p:tav>
                                      </p:tavLst>
                                    </p:anim>
                                    <p:anim calcmode="lin" valueType="num">
                                      <p:cBhvr additive="base">
                                        <p:cTn id="14" dur="500" fill="hold"/>
                                        <p:tgtEl>
                                          <p:spTgt spid="3686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utoUpdateAnimBg="0"/>
      <p:bldP spid="36869" grpId="0" autoUpdateAnimBg="0"/>
      <p:bldP spid="6" grpId="0" autoUpdateAnimBg="0"/>
      <p:bldP spid="7"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789</Words>
  <Application>Microsoft Office PowerPoint</Application>
  <PresentationFormat>On-screen Show (4:3)</PresentationFormat>
  <Paragraphs>74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Denise</dc:creator>
  <cp:lastModifiedBy>dbarrett</cp:lastModifiedBy>
  <cp:revision>7</cp:revision>
  <dcterms:created xsi:type="dcterms:W3CDTF">2012-10-14T11:41:30Z</dcterms:created>
  <dcterms:modified xsi:type="dcterms:W3CDTF">2014-10-20T16:51:24Z</dcterms:modified>
</cp:coreProperties>
</file>