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2" r:id="rId9"/>
    <p:sldId id="271" r:id="rId10"/>
    <p:sldId id="264" r:id="rId11"/>
    <p:sldId id="265" r:id="rId12"/>
    <p:sldId id="267" r:id="rId13"/>
    <p:sldId id="269" r:id="rId14"/>
    <p:sldId id="270" r:id="rId15"/>
    <p:sldId id="273" r:id="rId16"/>
    <p:sldId id="276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1304-30EF-4CE5-A1E4-4BBD9330D6EF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477C-0CC7-4CAA-9856-DB829E9F5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Natural Capital</a:t>
            </a:r>
            <a:br>
              <a:rPr lang="en-US" b="1" dirty="0" smtClean="0"/>
            </a:br>
            <a:r>
              <a:rPr lang="en-US" b="1" dirty="0" smtClean="0"/>
              <a:t>and </a:t>
            </a:r>
            <a:br>
              <a:rPr lang="en-US" b="1" dirty="0" smtClean="0"/>
            </a:br>
            <a:r>
              <a:rPr lang="en-US" b="1" dirty="0" smtClean="0"/>
              <a:t>Sustainability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itchFamily="18" charset="0"/>
              </a:rPr>
              <a:t>Values of natural capital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 Titling MT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chitect" pitchFamily="34" charset="0"/>
              </a:rPr>
              <a:t>Economic value: </a:t>
            </a:r>
            <a:r>
              <a:rPr lang="en-US" b="1" dirty="0">
                <a:latin typeface="Architect" pitchFamily="34" charset="0"/>
              </a:rPr>
              <a:t>can be determined from the market price of the goods and services it produces.</a:t>
            </a:r>
          </a:p>
          <a:p>
            <a:r>
              <a:rPr lang="en-US" b="1" dirty="0">
                <a:solidFill>
                  <a:srgbClr val="FF0000"/>
                </a:solidFill>
                <a:latin typeface="Architect" pitchFamily="34" charset="0"/>
              </a:rPr>
              <a:t>Ecological value: </a:t>
            </a:r>
            <a:r>
              <a:rPr lang="en-US" b="1" dirty="0">
                <a:latin typeface="Architect" pitchFamily="34" charset="0"/>
              </a:rPr>
              <a:t>have no formal market price. Photosynthesis, nitrogen-fixation, soil erosion control are essential for human </a:t>
            </a:r>
            <a:r>
              <a:rPr lang="en-US" b="1" dirty="0" smtClean="0">
                <a:latin typeface="Architect" pitchFamily="34" charset="0"/>
              </a:rPr>
              <a:t>existence</a:t>
            </a:r>
            <a:r>
              <a:rPr lang="en-US" b="1" dirty="0">
                <a:latin typeface="Architect" pitchFamily="34" charset="0"/>
              </a:rPr>
              <a:t>, but are taken for granted.</a:t>
            </a:r>
          </a:p>
          <a:p>
            <a:endParaRPr lang="en-US" b="1" dirty="0">
              <a:latin typeface="Archite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chitect" pitchFamily="34" charset="0"/>
              </a:rPr>
              <a:t>Aesthetic value: </a:t>
            </a:r>
            <a:r>
              <a:rPr lang="en-US" b="1">
                <a:latin typeface="Architect" pitchFamily="34" charset="0"/>
              </a:rPr>
              <a:t>have </a:t>
            </a:r>
            <a:r>
              <a:rPr lang="en-US" b="1" smtClean="0">
                <a:latin typeface="Architect" pitchFamily="34" charset="0"/>
              </a:rPr>
              <a:t>no </a:t>
            </a:r>
            <a:r>
              <a:rPr lang="en-US" b="1" dirty="0">
                <a:latin typeface="Architect" pitchFamily="34" charset="0"/>
              </a:rPr>
              <a:t>market price and may not provide identifiable commodities, so they are </a:t>
            </a:r>
            <a:r>
              <a:rPr lang="en-US" b="1" dirty="0" err="1">
                <a:latin typeface="Architect" pitchFamily="34" charset="0"/>
              </a:rPr>
              <a:t>unpriced</a:t>
            </a:r>
            <a:r>
              <a:rPr lang="en-US" b="1" dirty="0">
                <a:latin typeface="Architect" pitchFamily="34" charset="0"/>
              </a:rPr>
              <a:t> or undervalued from an economic viewpoint.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0600" y="3200400"/>
            <a:ext cx="7315200" cy="2590800"/>
            <a:chOff x="624" y="2016"/>
            <a:chExt cx="4608" cy="1632"/>
          </a:xfrm>
        </p:grpSpPr>
        <p:pic>
          <p:nvPicPr>
            <p:cNvPr id="10245" name="Picture 5" descr="47925_wallpaper28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4" y="2016"/>
              <a:ext cx="2160" cy="1620"/>
            </a:xfrm>
            <a:prstGeom prst="rect">
              <a:avLst/>
            </a:prstGeom>
            <a:noFill/>
          </p:spPr>
        </p:pic>
        <p:pic>
          <p:nvPicPr>
            <p:cNvPr id="10247" name="Picture 7" descr="18422_wallpaper2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2064"/>
              <a:ext cx="2112" cy="15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US" sz="2800" b="1">
                <a:latin typeface="Architect" pitchFamily="34" charset="0"/>
              </a:rPr>
              <a:t>Healthy ecosystems make very significant economic contributions, but often in ways that transcend conventional accounting. </a:t>
            </a:r>
          </a:p>
          <a:p>
            <a:r>
              <a:rPr lang="en-US" sz="2800" b="1">
                <a:latin typeface="Architect" pitchFamily="34" charset="0"/>
              </a:rPr>
              <a:t>In order to maintain Natural Capital and the services that it provides, the physical basis for the productivity and diversity of nature must not be systematically deteriorated. </a:t>
            </a:r>
          </a:p>
          <a:p>
            <a:endParaRPr lang="en-US" sz="28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14400" y="3886200"/>
            <a:ext cx="7010400" cy="2743200"/>
            <a:chOff x="336" y="2592"/>
            <a:chExt cx="4416" cy="1728"/>
          </a:xfrm>
        </p:grpSpPr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59" y="2640"/>
              <a:ext cx="3071" cy="1680"/>
            </a:xfrm>
            <a:prstGeom prst="rect">
              <a:avLst/>
            </a:prstGeom>
            <a:solidFill>
              <a:srgbClr val="CCFFCC"/>
            </a:solidFill>
          </p:spPr>
        </p:pic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991" y="3384"/>
              <a:ext cx="1146" cy="40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b="1" dirty="0">
                  <a:solidFill>
                    <a:schemeClr val="accent2"/>
                  </a:solidFill>
                </a:rPr>
                <a:t>Years of growth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743" y="3362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/>
                <a:t>30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287" y="3193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/>
                <a:t>25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2846" y="3240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/>
                <a:t>15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3088" y="3317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/>
                <a:t>10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272" y="3415"/>
              <a:ext cx="196" cy="231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/>
                <a:t>5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36" y="3141"/>
              <a:ext cx="857" cy="242"/>
              <a:chOff x="16" y="1159"/>
              <a:chExt cx="640" cy="553"/>
            </a:xfrm>
          </p:grpSpPr>
          <p:sp>
            <p:nvSpPr>
              <p:cNvPr id="13325" name="Text Box 13"/>
              <p:cNvSpPr txBox="1">
                <a:spLocks noChangeArrowheads="1"/>
              </p:cNvSpPr>
              <p:nvPr/>
            </p:nvSpPr>
            <p:spPr bwMode="auto">
              <a:xfrm>
                <a:off x="16" y="1159"/>
                <a:ext cx="604" cy="527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med" len="lg"/>
                <a:tailEnd type="none" w="med" len="lg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altLang="en-US" b="1"/>
                  <a:t>Clear cut</a:t>
                </a:r>
              </a:p>
            </p:txBody>
          </p:sp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>
                <a:off x="320" y="1544"/>
                <a:ext cx="336" cy="16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928" y="2592"/>
              <a:ext cx="1248" cy="411"/>
              <a:chOff x="3672" y="191"/>
              <a:chExt cx="1945" cy="937"/>
            </a:xfrm>
          </p:grpSpPr>
          <p:sp>
            <p:nvSpPr>
              <p:cNvPr id="13328" name="Text Box 16"/>
              <p:cNvSpPr txBox="1">
                <a:spLocks noChangeArrowheads="1"/>
              </p:cNvSpPr>
              <p:nvPr/>
            </p:nvSpPr>
            <p:spPr bwMode="auto">
              <a:xfrm>
                <a:off x="4252" y="191"/>
                <a:ext cx="1365" cy="92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med" len="lg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chemeClr val="accent2"/>
                    </a:solidFill>
                  </a:rPr>
                  <a:t>Weak trees</a:t>
                </a:r>
              </a:p>
              <a:p>
                <a:pPr eaLnBrk="0" hangingPunct="0"/>
                <a:r>
                  <a:rPr lang="en-US" altLang="en-US" b="1">
                    <a:solidFill>
                      <a:schemeClr val="accent2"/>
                    </a:solidFill>
                  </a:rPr>
                  <a:t>removed</a:t>
                </a:r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 flipH="1">
                <a:off x="3672" y="592"/>
                <a:ext cx="656" cy="5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949" y="3068"/>
              <a:ext cx="803" cy="404"/>
              <a:chOff x="4952" y="991"/>
              <a:chExt cx="1251" cy="923"/>
            </a:xfrm>
          </p:grpSpPr>
          <p:sp>
            <p:nvSpPr>
              <p:cNvPr id="13331" name="Text Box 19"/>
              <p:cNvSpPr txBox="1">
                <a:spLocks noChangeArrowheads="1"/>
              </p:cNvSpPr>
              <p:nvPr/>
            </p:nvSpPr>
            <p:spPr bwMode="auto">
              <a:xfrm>
                <a:off x="4963" y="991"/>
                <a:ext cx="1240" cy="92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med" len="lg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b="1">
                    <a:solidFill>
                      <a:schemeClr val="accent2"/>
                    </a:solidFill>
                  </a:rPr>
                  <a:t>S</a:t>
                </a:r>
                <a:r>
                  <a:rPr lang="en-US" altLang="en-US" b="1"/>
                  <a:t>eedlings</a:t>
                </a:r>
              </a:p>
              <a:p>
                <a:pPr eaLnBrk="0" hangingPunct="0"/>
                <a:r>
                  <a:rPr lang="en-US" altLang="en-US" b="1">
                    <a:solidFill>
                      <a:schemeClr val="accent2"/>
                    </a:solidFill>
                  </a:rPr>
                  <a:t>pl</a:t>
                </a:r>
                <a:r>
                  <a:rPr lang="en-US" altLang="en-US" b="1"/>
                  <a:t>anted</a:t>
                </a:r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 flipH="1">
                <a:off x="4952" y="1368"/>
                <a:ext cx="328" cy="33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med" len="lg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401050" cy="5105400"/>
          </a:xfrm>
          <a:prstGeom prst="rect">
            <a:avLst/>
          </a:prstGeom>
          <a:noFill/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3194050"/>
            <a:ext cx="7894638" cy="3663950"/>
          </a:xfrm>
          <a:prstGeom prst="rect">
            <a:avLst/>
          </a:prstGeom>
          <a:noFill/>
          <a:ln w="25400">
            <a:noFill/>
            <a:miter lim="800000"/>
            <a:headEnd type="none" w="med" len="lg"/>
            <a:tailEnd type="none" w="med" len="lg"/>
          </a:ln>
          <a:effectLst/>
        </p:spPr>
        <p:txBody>
          <a:bodyPr>
            <a:spAutoFit/>
          </a:bodyPr>
          <a:lstStyle/>
          <a:p>
            <a:pPr marL="228600" indent="-228600" eaLnBrk="0" hangingPunct="0">
              <a:spcAft>
                <a:spcPct val="50000"/>
              </a:spcAft>
              <a:buFontTx/>
              <a:buChar char="•"/>
            </a:pPr>
            <a:r>
              <a:rPr lang="en-US" altLang="en-US" sz="2600">
                <a:solidFill>
                  <a:schemeClr val="bg1"/>
                </a:solidFill>
              </a:rPr>
              <a:t>Rapid population growth</a:t>
            </a:r>
          </a:p>
          <a:p>
            <a:pPr marL="228600" indent="-228600" eaLnBrk="0" hangingPunct="0">
              <a:spcAft>
                <a:spcPct val="50000"/>
              </a:spcAft>
              <a:buFontTx/>
              <a:buChar char="•"/>
            </a:pPr>
            <a:r>
              <a:rPr lang="en-US" altLang="en-US" sz="2600">
                <a:solidFill>
                  <a:schemeClr val="bg1"/>
                </a:solidFill>
              </a:rPr>
              <a:t>Unsustainable resource use</a:t>
            </a:r>
          </a:p>
          <a:p>
            <a:pPr marL="228600" indent="-228600" eaLnBrk="0" hangingPunct="0">
              <a:spcAft>
                <a:spcPct val="50000"/>
              </a:spcAft>
              <a:buFontTx/>
              <a:buChar char="•"/>
            </a:pPr>
            <a:r>
              <a:rPr lang="en-US" altLang="en-US" sz="2600">
                <a:solidFill>
                  <a:schemeClr val="bg1"/>
                </a:solidFill>
              </a:rPr>
              <a:t>Poverty</a:t>
            </a:r>
          </a:p>
          <a:p>
            <a:pPr marL="228600" indent="-228600" eaLnBrk="0" hangingPunct="0">
              <a:spcAft>
                <a:spcPct val="50000"/>
              </a:spcAft>
              <a:buFontTx/>
              <a:buChar char="•"/>
            </a:pPr>
            <a:r>
              <a:rPr lang="en-US" altLang="en-US" sz="2600">
                <a:solidFill>
                  <a:schemeClr val="bg1"/>
                </a:solidFill>
              </a:rPr>
              <a:t>Not including the environmental costs of economic goods and services in their market prices</a:t>
            </a:r>
          </a:p>
          <a:p>
            <a:pPr marL="228600" indent="-228600" eaLnBrk="0" hangingPunct="0">
              <a:spcAft>
                <a:spcPct val="50000"/>
              </a:spcAft>
              <a:buFontTx/>
              <a:buChar char="•"/>
            </a:pPr>
            <a:r>
              <a:rPr lang="en-US" altLang="en-US" sz="2600">
                <a:solidFill>
                  <a:schemeClr val="bg1"/>
                </a:solidFill>
              </a:rPr>
              <a:t>Trying to manage and simplify nature with too little knowledge about how it works</a:t>
            </a:r>
            <a:endParaRPr lang="en-US" altLang="en-US" sz="26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-76200"/>
            <a:ext cx="8382000" cy="1935163"/>
          </a:xfrm>
        </p:spPr>
        <p:txBody>
          <a:bodyPr/>
          <a:lstStyle/>
          <a:p>
            <a:r>
              <a:rPr lang="en-US" altLang="en-US" sz="3200"/>
              <a:t>Environmentalists have identified 5 basic causes of environmental problems we face.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Jobbernole" pitchFamily="34" charset="0"/>
              </a:rPr>
              <a:t>Through out this course you have seen  that human’s are not managing the world’s resources sustainably: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Jobbernole" pitchFamily="34" charset="0"/>
              </a:rPr>
              <a:t>World’s population has grown to over </a:t>
            </a:r>
            <a:r>
              <a:rPr lang="en-US" sz="2800" dirty="0" smtClean="0">
                <a:latin typeface="Jobbernole" pitchFamily="34" charset="0"/>
              </a:rPr>
              <a:t>7 </a:t>
            </a:r>
            <a:r>
              <a:rPr lang="en-US" sz="2800" dirty="0">
                <a:latin typeface="Jobbernole" pitchFamily="34" charset="0"/>
              </a:rPr>
              <a:t>billion.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Jobbernole" pitchFamily="34" charset="0"/>
              </a:rPr>
              <a:t>We’ve lost about ¼ of the world’s topsoil.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Jobbernole" pitchFamily="34" charset="0"/>
              </a:rPr>
              <a:t>We are feeding well over twice as many people on only 80% of the agricultural fields than were being cultivated in 1950.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Jobbernole" pitchFamily="34" charset="0"/>
              </a:rPr>
              <a:t>Global warming is underway.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Jobbernole" pitchFamily="34" charset="0"/>
              </a:rPr>
              <a:t>Depletion of the stratospheric ozone layer</a:t>
            </a:r>
            <a:r>
              <a:rPr lang="en-US" sz="2800" dirty="0" smtClean="0">
                <a:latin typeface="Jobbernole" pitchFamily="34" charset="0"/>
              </a:rPr>
              <a:t>.</a:t>
            </a:r>
            <a:endParaRPr lang="en-US" sz="2800" dirty="0">
              <a:latin typeface="Jobbernole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Jobbernole" pitchFamily="34" charset="0"/>
              </a:rPr>
              <a:t>Since1950 we have cut down about 1/3 of the forests without replacing them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Jobbernole" pitchFamily="34" charset="0"/>
              </a:rPr>
              <a:t>We are driving </a:t>
            </a:r>
            <a:r>
              <a:rPr lang="en-US" sz="2800" dirty="0">
                <a:latin typeface="Jobbernole" pitchFamily="34" charset="0"/>
              </a:rPr>
              <a:t>the world’s species to extinction.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latin typeface="Showcard Gothic" pitchFamily="82" charset="0"/>
              </a:rPr>
              <a:t>Sustainable Yield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3124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Jobbernole" pitchFamily="34" charset="0"/>
              </a:rPr>
              <a:t>Sustainable Yield = the Rate </a:t>
            </a:r>
            <a:r>
              <a:rPr lang="en-US" dirty="0">
                <a:latin typeface="Jobbernole" pitchFamily="34" charset="0"/>
              </a:rPr>
              <a:t>of </a:t>
            </a:r>
            <a:r>
              <a:rPr lang="en-US" dirty="0" smtClean="0">
                <a:latin typeface="Jobbernole" pitchFamily="34" charset="0"/>
              </a:rPr>
              <a:t>Natural Increase.</a:t>
            </a:r>
            <a:endParaRPr lang="en-US" b="1" dirty="0">
              <a:latin typeface="Jobbernole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2590800"/>
            <a:ext cx="8610600" cy="2209800"/>
          </a:xfrm>
          <a:prstGeom prst="rect">
            <a:avLst/>
          </a:prstGeom>
          <a:solidFill>
            <a:srgbClr val="CCFF99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SY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 = total biomass at time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– total biomass at time 1</a:t>
            </a: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ylfaen" pitchFamily="18" charset="0"/>
              </a:rPr>
              <a:t>  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Sylfaen" pitchFamily="18" charset="0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</a:rPr>
              <a:t>energy at time 2  –   energy at time 1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28600" y="4795897"/>
            <a:ext cx="10058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buFontTx/>
              <a:buChar char="•"/>
            </a:pPr>
            <a:r>
              <a:rPr lang="en-US" sz="2800" dirty="0">
                <a:latin typeface="Floral" pitchFamily="34" charset="0"/>
              </a:rPr>
              <a:t>  </a:t>
            </a:r>
            <a:r>
              <a:rPr lang="en-US" sz="3200" dirty="0">
                <a:latin typeface="Jobbernole" pitchFamily="34" charset="0"/>
              </a:rPr>
              <a:t>Gain in biomass over time through growth </a:t>
            </a:r>
            <a:r>
              <a:rPr lang="en-US" sz="3200" dirty="0" smtClean="0">
                <a:latin typeface="Jobbernole" pitchFamily="34" charset="0"/>
              </a:rPr>
              <a:t>and</a:t>
            </a:r>
            <a:br>
              <a:rPr lang="en-US" sz="3200" dirty="0" smtClean="0">
                <a:latin typeface="Jobbernole" pitchFamily="34" charset="0"/>
              </a:rPr>
            </a:br>
            <a:r>
              <a:rPr lang="en-US" sz="3200" dirty="0" smtClean="0">
                <a:latin typeface="Jobbernole" pitchFamily="34" charset="0"/>
              </a:rPr>
              <a:t>   </a:t>
            </a:r>
            <a:r>
              <a:rPr lang="en-US" sz="3200" dirty="0">
                <a:latin typeface="Jobbernole" pitchFamily="34" charset="0"/>
              </a:rPr>
              <a:t>recruitment (addition of individuals to </a:t>
            </a:r>
            <a:r>
              <a:rPr lang="en-US" sz="3200" dirty="0" smtClean="0">
                <a:latin typeface="Jobbernole" pitchFamily="34" charset="0"/>
              </a:rPr>
              <a:t>the</a:t>
            </a:r>
            <a:br>
              <a:rPr lang="en-US" sz="3200" dirty="0" smtClean="0">
                <a:latin typeface="Jobbernole" pitchFamily="34" charset="0"/>
              </a:rPr>
            </a:br>
            <a:r>
              <a:rPr lang="en-US" sz="3200" dirty="0" smtClean="0">
                <a:latin typeface="Jobbernole" pitchFamily="34" charset="0"/>
              </a:rPr>
              <a:t>   </a:t>
            </a:r>
            <a:r>
              <a:rPr lang="en-US" sz="3200" dirty="0">
                <a:latin typeface="Jobbernole" pitchFamily="34" charset="0"/>
              </a:rPr>
              <a:t>population).</a:t>
            </a:r>
          </a:p>
          <a:p>
            <a:pPr lvl="1">
              <a:buFontTx/>
              <a:buChar char="•"/>
            </a:pPr>
            <a:r>
              <a:rPr lang="en-US" sz="3200" dirty="0">
                <a:latin typeface="Jobbernole" pitchFamily="34" charset="0"/>
              </a:rPr>
              <a:t>  Can express as energy rather than biomass.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82000" cy="4343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Jobbernole" pitchFamily="34" charset="0"/>
              </a:rPr>
              <a:t>Even with the use of the best technologies we could imagine, the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bbernole" pitchFamily="34" charset="0"/>
              </a:rPr>
              <a:t>productivity of Earth still has its limits</a:t>
            </a:r>
            <a:r>
              <a:rPr lang="en-US" dirty="0">
                <a:latin typeface="Jobbernole" pitchFamily="34" charset="0"/>
              </a:rPr>
              <a:t>, and the extent of our use of 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bbernole" pitchFamily="34" charset="0"/>
              </a:rPr>
              <a:t>cannot be expanded indefinitely</a:t>
            </a:r>
            <a:r>
              <a:rPr lang="en-US" dirty="0">
                <a:latin typeface="Jobbernole" pitchFamily="34" charset="0"/>
              </a:rPr>
              <a:t>.</a:t>
            </a:r>
          </a:p>
          <a:p>
            <a:r>
              <a:rPr lang="en-US" dirty="0">
                <a:latin typeface="Jobbernole" pitchFamily="34" charset="0"/>
              </a:rPr>
              <a:t>The world does not contain nearly enough resources to sustain everyone at the level of consumption that is enjoyed in the U.S., Europe and Japan.</a:t>
            </a:r>
          </a:p>
        </p:txBody>
      </p:sp>
      <p:pic>
        <p:nvPicPr>
          <p:cNvPr id="3" name="Picture 2" descr="recycling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624387"/>
            <a:ext cx="2233613" cy="22336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5400" y="642938"/>
            <a:ext cx="6400800" cy="5986462"/>
            <a:chOff x="2880" y="985"/>
            <a:chExt cx="2880" cy="3039"/>
          </a:xfrm>
        </p:grpSpPr>
        <p:pic>
          <p:nvPicPr>
            <p:cNvPr id="31747" name="Picture 3" descr="Slide6"/>
            <p:cNvPicPr>
              <a:picLocks noChangeAspect="1" noChangeArrowheads="1"/>
            </p:cNvPicPr>
            <p:nvPr/>
          </p:nvPicPr>
          <p:blipFill>
            <a:blip r:embed="rId2" cstate="print"/>
            <a:srcRect l="12570" r="11806" b="5092"/>
            <a:stretch>
              <a:fillRect/>
            </a:stretch>
          </p:blipFill>
          <p:spPr bwMode="auto">
            <a:xfrm>
              <a:off x="2880" y="985"/>
              <a:ext cx="2880" cy="27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3574" y="3792"/>
              <a:ext cx="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i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1470025"/>
          </a:xfrm>
        </p:spPr>
        <p:txBody>
          <a:bodyPr/>
          <a:lstStyle/>
          <a:p>
            <a:r>
              <a:rPr lang="en-US" sz="7200" dirty="0" smtClean="0">
                <a:solidFill>
                  <a:srgbClr val="00FFFF"/>
                </a:solidFill>
                <a:latin typeface="Perpetua" pitchFamily="18" charset="0"/>
              </a:rPr>
              <a:t>Natural Capital</a:t>
            </a:r>
            <a:endParaRPr lang="en-US" sz="7200" dirty="0">
              <a:solidFill>
                <a:srgbClr val="00FFFF"/>
              </a:solidFill>
              <a:latin typeface="Perpet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4724400" cy="4038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chitect" pitchFamily="34" charset="0"/>
              </a:rPr>
              <a:t>includes the core and crust of the earth, the biosphere itself - </a:t>
            </a:r>
            <a:r>
              <a:rPr lang="en-US" b="1" dirty="0" smtClean="0">
                <a:latin typeface="Architect" pitchFamily="34" charset="0"/>
              </a:rPr>
              <a:t>teaming </a:t>
            </a:r>
            <a:r>
              <a:rPr lang="en-US" b="1" dirty="0">
                <a:latin typeface="Architect" pitchFamily="34" charset="0"/>
              </a:rPr>
              <a:t>with forests, grasslands, wetlands, tundra, kelp forests, deserts, and other ecosystems - and the upper layers of the atmosphere</a:t>
            </a:r>
            <a:r>
              <a:rPr lang="en-US" sz="1800" b="1" dirty="0"/>
              <a:t>. </a:t>
            </a:r>
          </a:p>
        </p:txBody>
      </p:sp>
      <p:pic>
        <p:nvPicPr>
          <p:cNvPr id="2054" name="Picture 6" descr="bio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514600"/>
            <a:ext cx="3429000" cy="294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Architect" pitchFamily="34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</a:rPr>
              <a:t>stock</a:t>
            </a:r>
            <a:r>
              <a:rPr lang="en-US" b="1" dirty="0">
                <a:latin typeface="Architect" pitchFamily="34" charset="0"/>
              </a:rPr>
              <a:t> is the present accumulated quantity of natural capital. It is a supply accumulated for future use; a store.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chitect" pitchFamily="34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</a:rPr>
              <a:t>natural income </a:t>
            </a:r>
            <a:r>
              <a:rPr lang="en-US" b="1" dirty="0">
                <a:latin typeface="Architect" pitchFamily="34" charset="0"/>
              </a:rPr>
              <a:t>is any sustainable yield or rate of harvest from the stocks.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chitect" pitchFamily="34" charset="0"/>
              </a:rPr>
              <a:t>Natural capital is the term used for ‘natural resources’ which can be exploited to produce </a:t>
            </a:r>
            <a:r>
              <a:rPr lang="en-US" b="1" dirty="0">
                <a:solidFill>
                  <a:srgbClr val="FF0000"/>
                </a:solidFill>
                <a:latin typeface="Architect" pitchFamily="34" charset="0"/>
              </a:rPr>
              <a:t>natural income </a:t>
            </a:r>
            <a:r>
              <a:rPr lang="en-US" b="1" dirty="0">
                <a:latin typeface="Architect" pitchFamily="34" charset="0"/>
              </a:rPr>
              <a:t>of goods and services.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Architect" pitchFamily="34" charset="0"/>
              </a:rPr>
              <a:t>e.g. trees as timber that can be harvested and sold for money.</a:t>
            </a:r>
            <a:br>
              <a:rPr lang="en-US" b="1" dirty="0">
                <a:latin typeface="Architect" pitchFamily="34" charset="0"/>
              </a:rPr>
            </a:br>
            <a:endParaRPr lang="en-US" b="1" dirty="0">
              <a:latin typeface="Architect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smtClean="0">
                <a:latin typeface="Perpetua Titling MT" pitchFamily="18" charset="0"/>
              </a:rPr>
              <a:t>Natural capital &amp; income</a:t>
            </a:r>
            <a:endParaRPr lang="en-US" sz="4000" dirty="0">
              <a:latin typeface="Perpetua Titling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05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latin typeface="Architect" pitchFamily="34" charset="0"/>
              </a:rPr>
              <a:t>Natural capital provides a wide variety of valuable ecosystem services including flood control, climate stabilization, maintenance of soil fertility, and even beauty and play.</a:t>
            </a:r>
          </a:p>
          <a:p>
            <a:pPr>
              <a:lnSpc>
                <a:spcPct val="90000"/>
              </a:lnSpc>
            </a:pPr>
            <a:r>
              <a:rPr lang="en-US" sz="2800" b="1">
                <a:latin typeface="Architect" pitchFamily="34" charset="0"/>
              </a:rPr>
              <a:t>Globally, and within the bioregion, natural capital is being depleted through over-harvesting, development, poor agricultural practices, toxic contamination, and other causes.</a:t>
            </a:r>
          </a:p>
          <a:p>
            <a:pPr>
              <a:lnSpc>
                <a:spcPct val="90000"/>
              </a:lnSpc>
            </a:pPr>
            <a:endParaRPr lang="en-US" sz="2800" b="1">
              <a:latin typeface="Architect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3886200"/>
            <a:ext cx="7924800" cy="2573338"/>
            <a:chOff x="144" y="2544"/>
            <a:chExt cx="4992" cy="1621"/>
          </a:xfrm>
        </p:grpSpPr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0" y="2544"/>
              <a:ext cx="1776" cy="1604"/>
            </a:xfrm>
            <a:prstGeom prst="rect">
              <a:avLst/>
            </a:prstGeom>
            <a:noFill/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72" y="2880"/>
              <a:ext cx="1253" cy="1015"/>
              <a:chOff x="1866" y="48"/>
              <a:chExt cx="1253" cy="1015"/>
            </a:xfrm>
          </p:grpSpPr>
          <p:pic>
            <p:nvPicPr>
              <p:cNvPr id="12296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44" y="48"/>
                <a:ext cx="975" cy="1015"/>
              </a:xfrm>
              <a:prstGeom prst="rect">
                <a:avLst/>
              </a:prstGeom>
              <a:noFill/>
            </p:spPr>
          </p:pic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1866" y="77"/>
                <a:ext cx="814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med" len="lg"/>
                <a:tailEnd type="none" w="med" len="lg"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en-US" sz="1200" b="1"/>
                  <a:t>Human capture</a:t>
                </a:r>
                <a:endParaRPr lang="en-US" altLang="en-US" sz="1400" b="1"/>
              </a:p>
            </p:txBody>
          </p:sp>
        </p:grpSp>
        <p:pic>
          <p:nvPicPr>
            <p:cNvPr id="1229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" y="2880"/>
              <a:ext cx="1776" cy="128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 Titling MT" pitchFamily="18" charset="0"/>
              </a:rPr>
              <a:t>3 TYPES OF NATURAL CAPITAL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 Titling MT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u="sng" dirty="0" err="1" smtClean="0">
                <a:solidFill>
                  <a:srgbClr val="FF0000"/>
                </a:solidFill>
                <a:latin typeface="Architect" pitchFamily="34" charset="0"/>
              </a:rPr>
              <a:t>Replenishable</a:t>
            </a:r>
            <a:r>
              <a:rPr lang="en-US" b="1" dirty="0" smtClean="0">
                <a:latin typeface="Architect" pitchFamily="34" charset="0"/>
              </a:rPr>
              <a:t> (perpetual)</a:t>
            </a:r>
            <a:r>
              <a:rPr lang="en-US" b="1" dirty="0" smtClean="0">
                <a:solidFill>
                  <a:srgbClr val="FFFF00"/>
                </a:solidFill>
                <a:latin typeface="Architect" pitchFamily="34" charset="0"/>
              </a:rPr>
              <a:t> </a:t>
            </a:r>
            <a:r>
              <a:rPr lang="en-US" b="1" dirty="0" smtClean="0">
                <a:latin typeface="Architect" pitchFamily="34" charset="0"/>
              </a:rPr>
              <a:t>-</a:t>
            </a:r>
            <a:r>
              <a:rPr lang="en-US" b="1" i="1" dirty="0" smtClean="0">
                <a:latin typeface="Architect" pitchFamily="34" charset="0"/>
              </a:rPr>
              <a:t>non-living</a:t>
            </a:r>
            <a:r>
              <a:rPr lang="en-US" b="1" dirty="0" smtClean="0">
                <a:latin typeface="Architect" pitchFamily="34" charset="0"/>
              </a:rPr>
              <a:t> resources which can be continuously restored by natural processes as fast as they are used (</a:t>
            </a:r>
            <a:r>
              <a:rPr lang="en-US" b="1" dirty="0" err="1" smtClean="0">
                <a:latin typeface="Architect" pitchFamily="34" charset="0"/>
              </a:rPr>
              <a:t>e.g</a:t>
            </a:r>
            <a:r>
              <a:rPr lang="en-US" b="1" dirty="0" smtClean="0">
                <a:latin typeface="Architect" pitchFamily="34" charset="0"/>
              </a:rPr>
              <a:t> stratospheric ozone layer, groundwater</a:t>
            </a:r>
            <a:r>
              <a:rPr lang="en-US" dirty="0" smtClean="0"/>
              <a:t>).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  <a:latin typeface="Architect" pitchFamily="34" charset="0"/>
              </a:rPr>
              <a:t>Renewable</a:t>
            </a:r>
            <a:r>
              <a:rPr lang="en-US" b="1" dirty="0" smtClean="0">
                <a:solidFill>
                  <a:srgbClr val="FF0000"/>
                </a:solidFill>
                <a:latin typeface="Architect" pitchFamily="34" charset="0"/>
              </a:rPr>
              <a:t> </a:t>
            </a:r>
            <a:r>
              <a:rPr lang="en-US" b="1" dirty="0" smtClean="0">
                <a:latin typeface="Architect" pitchFamily="34" charset="0"/>
              </a:rPr>
              <a:t>- </a:t>
            </a:r>
            <a:r>
              <a:rPr lang="en-US" b="1" i="1" dirty="0" smtClean="0">
                <a:latin typeface="Architect" pitchFamily="34" charset="0"/>
              </a:rPr>
              <a:t>living</a:t>
            </a:r>
            <a:r>
              <a:rPr lang="en-US" b="1" dirty="0" smtClean="0">
                <a:latin typeface="Architect" pitchFamily="34" charset="0"/>
              </a:rPr>
              <a:t> species and ecosystems which can be replaced by natural productivity (photosynthesis!) as fast as they are used (e.g. food crops, timber).</a:t>
            </a:r>
            <a:r>
              <a:rPr lang="en-US" b="1" u="sng" dirty="0" smtClean="0">
                <a:solidFill>
                  <a:srgbClr val="FF0000"/>
                </a:solidFill>
                <a:latin typeface="Architect" pitchFamily="34" charset="0"/>
              </a:rPr>
              <a:t> </a:t>
            </a:r>
            <a:r>
              <a:rPr lang="en-US" b="1" dirty="0">
                <a:latin typeface="Architect" pitchFamily="34" charset="0"/>
              </a:rPr>
              <a:t/>
            </a:r>
            <a:br>
              <a:rPr lang="en-US" b="1" dirty="0">
                <a:latin typeface="Architect" pitchFamily="34" charset="0"/>
              </a:rPr>
            </a:br>
            <a:endParaRPr lang="en-US" b="1" dirty="0">
              <a:latin typeface="Architect" pitchFamily="34" charset="0"/>
            </a:endParaRP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60960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b="1" dirty="0">
                <a:latin typeface="Architect" pitchFamily="34" charset="0"/>
              </a:rPr>
              <a:t>3. </a:t>
            </a:r>
            <a:r>
              <a:rPr lang="en-US" b="1" u="sng" dirty="0">
                <a:solidFill>
                  <a:srgbClr val="FF0000"/>
                </a:solidFill>
                <a:latin typeface="Architect" pitchFamily="34" charset="0"/>
              </a:rPr>
              <a:t>Non-renewable </a:t>
            </a:r>
            <a:r>
              <a:rPr lang="en-US" b="1" dirty="0">
                <a:latin typeface="Architect" pitchFamily="34" charset="0"/>
              </a:rPr>
              <a:t>- Resources which cannot be replenished at the same rate at which they were used.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>
                <a:latin typeface="Architect" pitchFamily="34" charset="0"/>
              </a:rPr>
              <a:t>Any use of these resources implies depletion of the stock.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>
                <a:latin typeface="Architect" pitchFamily="34" charset="0"/>
              </a:rPr>
              <a:t>e.g. fossil fuels, minerals.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3200" b="1" dirty="0">
                <a:latin typeface="Architect" pitchFamily="34" charset="0"/>
              </a:rPr>
              <a:t>If these resources are being depleted we must:    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dirty="0">
                <a:latin typeface="Architect" pitchFamily="34" charset="0"/>
              </a:rPr>
              <a:t>1) improve efficiency of use</a:t>
            </a:r>
            <a:br>
              <a:rPr lang="en-US" b="1" dirty="0">
                <a:latin typeface="Architect" pitchFamily="34" charset="0"/>
              </a:rPr>
            </a:br>
            <a:r>
              <a:rPr lang="en-US" b="1" dirty="0">
                <a:latin typeface="Architect" pitchFamily="34" charset="0"/>
              </a:rPr>
              <a:t>2) develop substitutes </a:t>
            </a:r>
            <a:r>
              <a:rPr lang="en-US" b="1" u="sng" dirty="0">
                <a:latin typeface="Architect" pitchFamily="34" charset="0"/>
              </a:rPr>
              <a:t>or</a:t>
            </a:r>
            <a:r>
              <a:rPr lang="en-US" b="1" dirty="0">
                <a:latin typeface="Architect" pitchFamily="34" charset="0"/>
              </a:rPr>
              <a:t> </a:t>
            </a:r>
            <a:br>
              <a:rPr lang="en-US" b="1" dirty="0">
                <a:latin typeface="Architect" pitchFamily="34" charset="0"/>
              </a:rPr>
            </a:br>
            <a:r>
              <a:rPr lang="en-US" b="1" dirty="0">
                <a:latin typeface="Architect" pitchFamily="34" charset="0"/>
              </a:rPr>
              <a:t>3) recycle</a:t>
            </a:r>
          </a:p>
        </p:txBody>
      </p:sp>
      <p:pic>
        <p:nvPicPr>
          <p:cNvPr id="8197" name="Picture 5" descr="re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91000"/>
            <a:ext cx="2362200" cy="23002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01600"/>
            <a:ext cx="7620000" cy="6604000"/>
            <a:chOff x="964" y="8"/>
            <a:chExt cx="3710" cy="4304"/>
          </a:xfrm>
        </p:grpSpPr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8" y="8"/>
              <a:ext cx="3586" cy="4304"/>
            </a:xfrm>
            <a:prstGeom prst="rect">
              <a:avLst/>
            </a:prstGeom>
            <a:noFill/>
          </p:spPr>
        </p:pic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2090" y="143"/>
              <a:ext cx="687" cy="192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Resources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350" y="903"/>
              <a:ext cx="625" cy="192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Perpetual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3037" y="903"/>
              <a:ext cx="879" cy="192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Nonrenewable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088" y="2927"/>
              <a:ext cx="699" cy="192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Renewable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964" y="3677"/>
              <a:ext cx="575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     Fresh</a:t>
              </a:r>
            </a:p>
            <a:p>
              <a:pPr algn="ctr" eaLnBrk="0" hangingPunct="0"/>
              <a:r>
                <a:rPr lang="en-US" altLang="en-US" sz="1400" b="1"/>
                <a:t>air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819" y="3677"/>
              <a:ext cx="420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Fresh</a:t>
              </a:r>
            </a:p>
            <a:p>
              <a:pPr algn="ctr" eaLnBrk="0" hangingPunct="0"/>
              <a:r>
                <a:rPr lang="en-US" altLang="en-US" sz="1400" b="1"/>
                <a:t>water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379" y="3677"/>
              <a:ext cx="575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    Fertile</a:t>
              </a:r>
            </a:p>
            <a:p>
              <a:pPr algn="ctr" eaLnBrk="0" hangingPunct="0"/>
              <a:r>
                <a:rPr lang="en-US" altLang="en-US" sz="1400" b="1"/>
                <a:t>soil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2920" y="3677"/>
              <a:ext cx="1064" cy="46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     Plants and</a:t>
              </a:r>
            </a:p>
            <a:p>
              <a:pPr algn="ctr" eaLnBrk="0" hangingPunct="0"/>
              <a:r>
                <a:rPr lang="en-US" altLang="en-US" sz="1400" b="1"/>
                <a:t>animals</a:t>
              </a:r>
            </a:p>
            <a:p>
              <a:pPr algn="ctr" eaLnBrk="0" hangingPunct="0"/>
              <a:r>
                <a:rPr lang="en-US" altLang="en-US" sz="1400" b="1"/>
                <a:t>        (biodiversity</a:t>
              </a:r>
              <a:r>
                <a:rPr lang="en-US" altLang="en-US" sz="1400" b="1">
                  <a:solidFill>
                    <a:schemeClr val="accent1"/>
                  </a:solidFill>
                </a:rPr>
                <a:t>)</a:t>
              </a: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981" y="1743"/>
              <a:ext cx="575" cy="46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>
                  <a:solidFill>
                    <a:schemeClr val="bg1"/>
                  </a:solidFill>
                </a:rPr>
                <a:t>  </a:t>
              </a:r>
              <a:r>
                <a:rPr lang="en-US" altLang="en-US" sz="1400" b="1"/>
                <a:t>Direct</a:t>
              </a:r>
            </a:p>
            <a:p>
              <a:pPr algn="ctr" eaLnBrk="0" hangingPunct="0"/>
              <a:r>
                <a:rPr lang="en-US" altLang="en-US" sz="1400" b="1"/>
                <a:t>solar</a:t>
              </a:r>
            </a:p>
            <a:p>
              <a:pPr algn="ctr" eaLnBrk="0" hangingPunct="0"/>
              <a:r>
                <a:rPr lang="en-US" altLang="en-US" sz="1400" b="1"/>
                <a:t>   energy</a:t>
              </a: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1628" y="1679"/>
              <a:ext cx="630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>
                  <a:solidFill>
                    <a:schemeClr val="bg1"/>
                  </a:solidFill>
                </a:rPr>
                <a:t>   </a:t>
              </a:r>
              <a:r>
                <a:rPr lang="en-US" altLang="en-US" sz="1400" b="1"/>
                <a:t>Winds,</a:t>
              </a:r>
            </a:p>
            <a:p>
              <a:pPr algn="ctr" eaLnBrk="0" hangingPunct="0"/>
              <a:r>
                <a:rPr lang="en-US" altLang="en-US" sz="1400" b="1"/>
                <a:t> tides,</a:t>
              </a:r>
            </a:p>
            <a:p>
              <a:pPr algn="ctr" eaLnBrk="0" hangingPunct="0"/>
              <a:r>
                <a:rPr lang="en-US" altLang="en-US" sz="1400" b="1"/>
                <a:t>    flowing</a:t>
              </a:r>
            </a:p>
            <a:p>
              <a:pPr algn="ctr" eaLnBrk="0" hangingPunct="0"/>
              <a:r>
                <a:rPr lang="en-US" altLang="en-US" sz="1400" b="1"/>
                <a:t> water</a:t>
              </a: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527" y="1663"/>
              <a:ext cx="469" cy="326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>
                  <a:solidFill>
                    <a:schemeClr val="bg1"/>
                  </a:solidFill>
                </a:rPr>
                <a:t> </a:t>
              </a:r>
              <a:r>
                <a:rPr lang="en-US" altLang="en-US" sz="1400" b="1"/>
                <a:t>Fossil</a:t>
              </a:r>
            </a:p>
            <a:p>
              <a:pPr algn="ctr" eaLnBrk="0" hangingPunct="0"/>
              <a:r>
                <a:rPr lang="en-US" altLang="en-US" sz="1400" b="1"/>
                <a:t>fuels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3126" y="1655"/>
              <a:ext cx="638" cy="59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Metallic</a:t>
              </a:r>
            </a:p>
            <a:p>
              <a:pPr algn="ctr" eaLnBrk="0" hangingPunct="0"/>
              <a:r>
                <a:rPr lang="en-US" altLang="en-US" sz="1400" b="1"/>
                <a:t>  minerals</a:t>
              </a:r>
            </a:p>
            <a:p>
              <a:pPr algn="ctr" eaLnBrk="0" hangingPunct="0"/>
              <a:endParaRPr lang="en-US" altLang="en-US" sz="1400" b="1"/>
            </a:p>
            <a:p>
              <a:pPr algn="ctr" eaLnBrk="0" hangingPunct="0"/>
              <a:endParaRPr lang="en-US" altLang="en-US" sz="1400" b="1"/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799" y="1647"/>
              <a:ext cx="762" cy="46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400" b="1"/>
                <a:t>Non-</a:t>
              </a:r>
            </a:p>
            <a:p>
              <a:pPr algn="ctr" eaLnBrk="0" hangingPunct="0"/>
              <a:r>
                <a:rPr lang="en-US" altLang="en-US" sz="1400" b="1"/>
                <a:t>    metallic</a:t>
              </a:r>
            </a:p>
            <a:p>
              <a:pPr algn="ctr" eaLnBrk="0" hangingPunct="0"/>
              <a:r>
                <a:rPr lang="en-US" altLang="en-US" sz="1400" b="1"/>
                <a:t>      minerals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2928" y="2147"/>
              <a:ext cx="845" cy="403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200" b="1"/>
                <a:t>(iron,</a:t>
              </a:r>
            </a:p>
            <a:p>
              <a:pPr algn="ctr" eaLnBrk="0" hangingPunct="0"/>
              <a:r>
                <a:rPr lang="en-US" altLang="en-US" sz="1200" b="1"/>
                <a:t>    copper,</a:t>
              </a:r>
            </a:p>
            <a:p>
              <a:pPr algn="ctr" eaLnBrk="0" hangingPunct="0"/>
              <a:r>
                <a:rPr lang="en-US" altLang="en-US" sz="1200" b="1"/>
                <a:t>         aluminum)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3607" y="2155"/>
              <a:ext cx="1011" cy="403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sz="1200" b="1"/>
                <a:t>(clay,</a:t>
              </a:r>
            </a:p>
            <a:p>
              <a:pPr algn="ctr" eaLnBrk="0" hangingPunct="0"/>
              <a:r>
                <a:rPr lang="en-US" altLang="en-US" sz="1200" b="1"/>
                <a:t> sand,</a:t>
              </a:r>
            </a:p>
            <a:p>
              <a:pPr algn="ctr" eaLnBrk="0" hangingPunct="0"/>
              <a:r>
                <a:rPr lang="en-US" altLang="en-US" sz="1200" b="1"/>
                <a:t>            phosphates)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925762"/>
          </a:xfrm>
        </p:spPr>
        <p:txBody>
          <a:bodyPr>
            <a:noAutofit/>
          </a:bodyPr>
          <a:lstStyle/>
          <a:p>
            <a:r>
              <a:rPr lang="en-US" sz="8000" dirty="0" smtClean="0"/>
              <a:t>An</a:t>
            </a:r>
            <a:r>
              <a:rPr lang="en-US" sz="8000" b="1" dirty="0" smtClean="0"/>
              <a:t>d then there is…</a:t>
            </a:r>
            <a:br>
              <a:rPr lang="en-US" sz="8000" b="1" dirty="0" smtClean="0"/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</a:t>
            </a:r>
            <a:r>
              <a:rPr lang="en-US" sz="8000" b="1" dirty="0" smtClean="0"/>
              <a:t>!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-152400"/>
            <a:ext cx="7772400" cy="1470025"/>
          </a:xfrm>
        </p:spPr>
        <p:txBody>
          <a:bodyPr/>
          <a:lstStyle/>
          <a:p>
            <a:r>
              <a:rPr lang="en-US" sz="6000" b="1" dirty="0">
                <a:latin typeface="Showcard Gothic" pitchFamily="82" charset="0"/>
              </a:rPr>
              <a:t>Sustainability</a:t>
            </a:r>
            <a:endParaRPr lang="en-US" sz="6000" dirty="0">
              <a:latin typeface="Showcard Gothic" pitchFamily="8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28194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8600" dirty="0">
                <a:solidFill>
                  <a:schemeClr val="tx1"/>
                </a:solidFill>
                <a:latin typeface="Jobbernole" pitchFamily="34" charset="0"/>
              </a:rPr>
              <a:t>Development that meets the needs of the present without compromising the ability of future generations to meet their needs</a:t>
            </a:r>
            <a:r>
              <a:rPr lang="en-US" sz="8600" dirty="0" smtClean="0">
                <a:solidFill>
                  <a:schemeClr val="tx1"/>
                </a:solidFill>
                <a:latin typeface="Jobbernole" pitchFamily="34" charset="0"/>
              </a:rPr>
              <a:t>. </a:t>
            </a:r>
          </a:p>
          <a:p>
            <a:pPr algn="l"/>
            <a:endParaRPr lang="en-US" sz="8600" dirty="0" smtClean="0">
              <a:solidFill>
                <a:schemeClr val="tx1"/>
              </a:solidFill>
              <a:latin typeface="Jobbernole" pitchFamily="34" charset="0"/>
            </a:endParaRPr>
          </a:p>
          <a:p>
            <a:pPr algn="l"/>
            <a:r>
              <a:rPr lang="en-US" sz="8600" dirty="0" smtClean="0">
                <a:solidFill>
                  <a:srgbClr val="C00000"/>
                </a:solidFill>
              </a:rPr>
              <a:t>Sustainability</a:t>
            </a:r>
            <a:r>
              <a:rPr lang="en-US" sz="8600" dirty="0" smtClean="0">
                <a:solidFill>
                  <a:schemeClr val="tx1"/>
                </a:solidFill>
              </a:rPr>
              <a:t> is the extent to which a given interaction with the environment exploits and uses the </a:t>
            </a:r>
            <a:r>
              <a:rPr lang="en-US" sz="8600" dirty="0" smtClean="0">
                <a:solidFill>
                  <a:srgbClr val="C00000"/>
                </a:solidFill>
              </a:rPr>
              <a:t>NATURAL INCOME </a:t>
            </a:r>
            <a:r>
              <a:rPr lang="en-US" sz="8600" dirty="0" smtClean="0">
                <a:solidFill>
                  <a:schemeClr val="tx1"/>
                </a:solidFill>
              </a:rPr>
              <a:t>without causing long term deterioration of </a:t>
            </a:r>
            <a:r>
              <a:rPr lang="en-US" sz="8600" dirty="0" smtClean="0">
                <a:solidFill>
                  <a:srgbClr val="C00000"/>
                </a:solidFill>
              </a:rPr>
              <a:t>NATURAL CAPITAL</a:t>
            </a:r>
            <a:r>
              <a:rPr lang="en-US" sz="8600" b="1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latin typeface="Jobbernole" pitchFamily="34" charset="0"/>
            </a:endParaRPr>
          </a:p>
          <a:p>
            <a:endParaRPr lang="en-US" dirty="0" smtClean="0">
              <a:latin typeface="Jobbernole" pitchFamily="34" charset="0"/>
            </a:endParaRPr>
          </a:p>
          <a:p>
            <a:endParaRPr lang="en-US" dirty="0">
              <a:latin typeface="Jobbernole" pitchFamily="34" charset="0"/>
            </a:endParaRPr>
          </a:p>
        </p:txBody>
      </p:sp>
      <p:pic>
        <p:nvPicPr>
          <p:cNvPr id="20484" name="Picture 4" descr="sustainabil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863" y="3657600"/>
            <a:ext cx="2674937" cy="2971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796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Natural Capital and  Sustainability</vt:lpstr>
      <vt:lpstr>Natural Capital</vt:lpstr>
      <vt:lpstr>Slide 3</vt:lpstr>
      <vt:lpstr>Slide 4</vt:lpstr>
      <vt:lpstr>3 TYPES OF NATURAL CAPITAL</vt:lpstr>
      <vt:lpstr>Slide 6</vt:lpstr>
      <vt:lpstr>Slide 7</vt:lpstr>
      <vt:lpstr>And then there is… SUSTAINABILITY!</vt:lpstr>
      <vt:lpstr>Sustainability</vt:lpstr>
      <vt:lpstr>Values of natural capital</vt:lpstr>
      <vt:lpstr>Slide 11</vt:lpstr>
      <vt:lpstr>Slide 12</vt:lpstr>
      <vt:lpstr>Environmentalists have identified 5 basic causes of environmental problems we face.</vt:lpstr>
      <vt:lpstr>Slide 14</vt:lpstr>
      <vt:lpstr>Sustainable Yield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Capital</dc:title>
  <dc:creator>dhussey</dc:creator>
  <cp:lastModifiedBy>dbarrett</cp:lastModifiedBy>
  <cp:revision>19</cp:revision>
  <dcterms:created xsi:type="dcterms:W3CDTF">2012-01-17T18:00:42Z</dcterms:created>
  <dcterms:modified xsi:type="dcterms:W3CDTF">2013-01-31T14:54:47Z</dcterms:modified>
</cp:coreProperties>
</file>